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1" r:id="rId2"/>
    <p:sldId id="262" r:id="rId3"/>
    <p:sldId id="263" r:id="rId4"/>
    <p:sldId id="264" r:id="rId5"/>
    <p:sldId id="265" r:id="rId6"/>
    <p:sldId id="268" r:id="rId7"/>
    <p:sldId id="267" r:id="rId8"/>
    <p:sldId id="271" r:id="rId9"/>
    <p:sldId id="274" r:id="rId10"/>
    <p:sldId id="275" r:id="rId11"/>
    <p:sldId id="276" r:id="rId12"/>
    <p:sldId id="277" r:id="rId13"/>
    <p:sldId id="278" r:id="rId14"/>
    <p:sldId id="257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37" autoAdjust="0"/>
    <p:restoredTop sz="73092" autoAdjust="0"/>
  </p:normalViewPr>
  <p:slideViewPr>
    <p:cSldViewPr snapToGrid="0">
      <p:cViewPr varScale="1">
        <p:scale>
          <a:sx n="58" d="100"/>
          <a:sy n="58" d="100"/>
        </p:scale>
        <p:origin x="-245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A750-058D-4642-B450-9665690C4DAA}" type="datetimeFigureOut">
              <a:rPr lang="en-US" smtClean="0"/>
              <a:t>11/8/16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B6CF8A-B94B-9044-B7A8-E5F9FBC55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5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65E8-A283-F24C-9BE8-42CC2CC6531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28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03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52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90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5B52461-0BF5-1C45-A05A-D0EF08453EA0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i="1" dirty="0">
              <a:latin typeface="Calibri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0B304B4-33CD-A44B-AEC2-01903624A864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90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82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07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10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6CF8A-B94B-9044-B7A8-E5F9FBC555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75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8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5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9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5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6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3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95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6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4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8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9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99790-57D8-4BB7-AD85-15B78557E147}" type="datetimeFigureOut">
              <a:rPr lang="en-US" smtClean="0"/>
              <a:t>11/8/16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2C94-8C1D-44B0-89B9-F3A5867A4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0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163" y="1122363"/>
            <a:ext cx="8451825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Moving from </a:t>
            </a:r>
            <a:r>
              <a:rPr lang="en-US" i="1" dirty="0" smtClean="0"/>
              <a:t>Relational Repair</a:t>
            </a:r>
            <a:r>
              <a:rPr lang="en-US" dirty="0" smtClean="0"/>
              <a:t> of “issues” to </a:t>
            </a:r>
            <a:r>
              <a:rPr lang="en-US" i="1" dirty="0" smtClean="0"/>
              <a:t>Maintenance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22569"/>
            <a:ext cx="6858000" cy="1655762"/>
          </a:xfrm>
        </p:spPr>
        <p:txBody>
          <a:bodyPr/>
          <a:lstStyle/>
          <a:p>
            <a:r>
              <a:rPr lang="en-US" dirty="0" smtClean="0"/>
              <a:t>Aka: Ending on a positive note!?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78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975" y="1825624"/>
            <a:ext cx="8525071" cy="4846733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latin typeface="Arial" charset="0"/>
              </a:rPr>
              <a:t>Shared </a:t>
            </a:r>
            <a:r>
              <a:rPr lang="en-US" sz="3200" dirty="0">
                <a:latin typeface="Arial" charset="0"/>
              </a:rPr>
              <a:t>activities, quality conversation</a:t>
            </a:r>
            <a:r>
              <a:rPr lang="en-US" sz="3400" dirty="0">
                <a:latin typeface="Arial" charset="0"/>
              </a:rPr>
              <a:t> </a:t>
            </a:r>
            <a:r>
              <a:rPr lang="en-US" sz="1600" dirty="0">
                <a:latin typeface="Arial" charset="0"/>
              </a:rPr>
              <a:t>(meta-message vs. Words’ message</a:t>
            </a:r>
            <a:r>
              <a:rPr lang="en-US" sz="1600" dirty="0" smtClean="0">
                <a:latin typeface="Arial" charset="0"/>
              </a:rPr>
              <a:t>)</a:t>
            </a:r>
          </a:p>
          <a:p>
            <a:pPr>
              <a:defRPr/>
            </a:pPr>
            <a:endParaRPr lang="en-US" sz="1600" dirty="0">
              <a:latin typeface="Arial" charset="0"/>
            </a:endParaRPr>
          </a:p>
          <a:p>
            <a:pPr lvl="2">
              <a:defRPr/>
            </a:pPr>
            <a:r>
              <a:rPr lang="en-US" sz="3000" dirty="0" smtClean="0">
                <a:solidFill>
                  <a:srgbClr val="660066"/>
                </a:solidFill>
                <a:latin typeface="Arial" charset="0"/>
              </a:rPr>
              <a:t>Requires: </a:t>
            </a:r>
          </a:p>
          <a:p>
            <a:pPr lvl="3">
              <a:defRPr/>
            </a:pPr>
            <a:r>
              <a:rPr lang="en-US" sz="2800" dirty="0" smtClean="0">
                <a:solidFill>
                  <a:srgbClr val="660066"/>
                </a:solidFill>
                <a:latin typeface="Arial" charset="0"/>
              </a:rPr>
              <a:t>  </a:t>
            </a:r>
            <a:endParaRPr lang="en-US" sz="2800" dirty="0">
              <a:solidFill>
                <a:srgbClr val="660066"/>
              </a:solidFill>
              <a:latin typeface="Arial" charset="0"/>
            </a:endParaRPr>
          </a:p>
          <a:p>
            <a:pPr lvl="3">
              <a:defRPr/>
            </a:pPr>
            <a:r>
              <a:rPr lang="en-US" sz="2800" dirty="0" smtClean="0">
                <a:solidFill>
                  <a:srgbClr val="660066"/>
                </a:solidFill>
                <a:latin typeface="Arial" charset="0"/>
              </a:rPr>
              <a:t>  </a:t>
            </a:r>
            <a:endParaRPr lang="en-US" sz="2800" dirty="0">
              <a:solidFill>
                <a:srgbClr val="660066"/>
              </a:solidFill>
              <a:latin typeface="Arial" charset="0"/>
            </a:endParaRPr>
          </a:p>
          <a:p>
            <a:pPr lvl="3">
              <a:defRPr/>
            </a:pPr>
            <a:r>
              <a:rPr lang="en-US" sz="2800" dirty="0" smtClean="0">
                <a:solidFill>
                  <a:srgbClr val="660066"/>
                </a:solidFill>
                <a:latin typeface="Arial" charset="0"/>
              </a:rPr>
              <a:t>  </a:t>
            </a:r>
            <a:endParaRPr lang="en-US" sz="2800" dirty="0">
              <a:solidFill>
                <a:srgbClr val="660066"/>
              </a:solidFill>
              <a:latin typeface="Arial" charset="0"/>
            </a:endParaRPr>
          </a:p>
          <a:p>
            <a:pPr lvl="3">
              <a:defRPr/>
            </a:pPr>
            <a:r>
              <a:rPr lang="en-US" sz="2800" dirty="0" smtClean="0">
                <a:solidFill>
                  <a:srgbClr val="660066"/>
                </a:solidFill>
                <a:latin typeface="Arial" charset="0"/>
              </a:rPr>
              <a:t>  </a:t>
            </a:r>
            <a:endParaRPr lang="en-US" sz="2800" dirty="0">
              <a:solidFill>
                <a:srgbClr val="660066"/>
              </a:solidFill>
              <a:latin typeface="Arial" charset="0"/>
            </a:endParaRPr>
          </a:p>
          <a:p>
            <a:pPr lvl="3">
              <a:defRPr/>
            </a:pPr>
            <a:r>
              <a:rPr lang="en-US" sz="2000" dirty="0" smtClean="0">
                <a:solidFill>
                  <a:srgbClr val="660066"/>
                </a:solidFill>
                <a:latin typeface="Arial" charset="0"/>
              </a:rPr>
              <a:t>(2ndry goal) </a:t>
            </a:r>
            <a:r>
              <a:rPr lang="en-US" sz="2800" dirty="0" smtClean="0">
                <a:solidFill>
                  <a:srgbClr val="660066"/>
                </a:solidFill>
                <a:latin typeface="Arial" charset="0"/>
              </a:rPr>
              <a:t>create </a:t>
            </a:r>
            <a:r>
              <a:rPr lang="en-US" sz="2800" dirty="0">
                <a:solidFill>
                  <a:srgbClr val="660066"/>
                </a:solidFill>
                <a:latin typeface="Arial" charset="0"/>
              </a:rPr>
              <a:t>common </a:t>
            </a:r>
            <a:r>
              <a:rPr lang="en-US" sz="2800" dirty="0" err="1">
                <a:solidFill>
                  <a:srgbClr val="660066"/>
                </a:solidFill>
                <a:latin typeface="Arial" charset="0"/>
              </a:rPr>
              <a:t>exper</a:t>
            </a:r>
            <a:r>
              <a:rPr lang="en-US" sz="2800" dirty="0">
                <a:solidFill>
                  <a:srgbClr val="660066"/>
                </a:solidFill>
                <a:latin typeface="Arial" charset="0"/>
              </a:rPr>
              <a:t> &amp;/or shared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70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863" y="1825625"/>
            <a:ext cx="8864137" cy="4351338"/>
          </a:xfrm>
        </p:spPr>
        <p:txBody>
          <a:bodyPr/>
          <a:lstStyle/>
          <a:p>
            <a:r>
              <a:rPr lang="en-US" sz="3400" dirty="0" smtClean="0"/>
              <a:t>Bought, Found, Created, Self</a:t>
            </a:r>
          </a:p>
          <a:p>
            <a:endParaRPr lang="en-US" dirty="0" smtClean="0"/>
          </a:p>
          <a:p>
            <a:pPr lvl="1"/>
            <a:r>
              <a:rPr lang="en-US" sz="3200" dirty="0" smtClean="0">
                <a:solidFill>
                  <a:srgbClr val="660066"/>
                </a:solidFill>
              </a:rPr>
              <a:t>Requires:</a:t>
            </a: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  </a:t>
            </a:r>
            <a:endParaRPr lang="en-US" sz="3000" dirty="0" smtClean="0">
              <a:solidFill>
                <a:srgbClr val="660066"/>
              </a:solidFill>
            </a:endParaRP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Provided for sole purpose to </a:t>
            </a:r>
            <a:r>
              <a:rPr lang="en-US" sz="3000" dirty="0" smtClean="0">
                <a:solidFill>
                  <a:srgbClr val="660066"/>
                </a:solidFill>
              </a:rPr>
              <a:t>  </a:t>
            </a:r>
            <a:endParaRPr lang="en-US" sz="30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103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of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r>
              <a:rPr lang="en-US" sz="3200" dirty="0" smtClean="0">
                <a:solidFill>
                  <a:srgbClr val="660066"/>
                </a:solidFill>
              </a:rPr>
              <a:t>Requires:</a:t>
            </a: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  </a:t>
            </a:r>
            <a:endParaRPr lang="en-US" sz="3000" dirty="0" smtClean="0">
              <a:solidFill>
                <a:srgbClr val="660066"/>
              </a:solidFill>
            </a:endParaRP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  </a:t>
            </a:r>
            <a:endParaRPr lang="en-US" sz="3000" dirty="0" smtClean="0">
              <a:solidFill>
                <a:srgbClr val="660066"/>
              </a:solidFill>
            </a:endParaRP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  </a:t>
            </a:r>
            <a:endParaRPr lang="en-US" sz="3000" dirty="0" smtClean="0">
              <a:solidFill>
                <a:srgbClr val="660066"/>
              </a:solidFill>
            </a:endParaRPr>
          </a:p>
          <a:p>
            <a:pPr lvl="2"/>
            <a:endParaRPr lang="en-US" dirty="0" smtClean="0"/>
          </a:p>
          <a:p>
            <a:pPr lvl="1"/>
            <a:r>
              <a:rPr lang="en-US" sz="3200" dirty="0" smtClean="0">
                <a:solidFill>
                  <a:srgbClr val="6666FF"/>
                </a:solidFill>
              </a:rPr>
              <a:t>NOT chores or responsible daily labor!</a:t>
            </a:r>
            <a:endParaRPr lang="en-US" sz="3200" dirty="0">
              <a:solidFill>
                <a:srgbClr val="66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222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8955630" cy="4351338"/>
          </a:xfrm>
        </p:spPr>
        <p:txBody>
          <a:bodyPr/>
          <a:lstStyle/>
          <a:p>
            <a:r>
              <a:rPr lang="en-US" sz="3400" dirty="0" smtClean="0"/>
              <a:t>Implicit &amp; Explicit</a:t>
            </a:r>
          </a:p>
          <a:p>
            <a:pPr lvl="1"/>
            <a:r>
              <a:rPr lang="en-US" sz="3200" dirty="0" smtClean="0"/>
              <a:t>Can be platonic or sexual</a:t>
            </a:r>
          </a:p>
          <a:p>
            <a:pPr lvl="1"/>
            <a:r>
              <a:rPr lang="en-US" sz="3200" dirty="0" smtClean="0"/>
              <a:t>Can use own body or objects</a:t>
            </a:r>
          </a:p>
          <a:p>
            <a:pPr lvl="1"/>
            <a:endParaRPr lang="en-US" dirty="0"/>
          </a:p>
          <a:p>
            <a:pPr lvl="1"/>
            <a:r>
              <a:rPr lang="en-US" sz="3200" dirty="0" smtClean="0">
                <a:solidFill>
                  <a:srgbClr val="660066"/>
                </a:solidFill>
              </a:rPr>
              <a:t>Requires:</a:t>
            </a: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Conscious thought for use</a:t>
            </a:r>
          </a:p>
          <a:p>
            <a:pPr lvl="2"/>
            <a:r>
              <a:rPr lang="en-US" sz="3000" dirty="0" smtClean="0">
                <a:solidFill>
                  <a:srgbClr val="660066"/>
                </a:solidFill>
              </a:rPr>
              <a:t>Adherence to </a:t>
            </a:r>
            <a:r>
              <a:rPr lang="en-US" sz="3000" dirty="0" smtClean="0">
                <a:solidFill>
                  <a:srgbClr val="660066"/>
                </a:solidFill>
              </a:rPr>
              <a:t> </a:t>
            </a:r>
            <a:endParaRPr lang="en-US" sz="30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95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280" y="0"/>
            <a:ext cx="8928720" cy="935929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“Axioms” of </a:t>
            </a:r>
            <a:r>
              <a:rPr lang="en-US" altLang="en-US" sz="4000" dirty="0" smtClean="0"/>
              <a:t>LLs </a:t>
            </a:r>
            <a:r>
              <a:rPr lang="en-US" altLang="en-US" sz="2800" i="1" dirty="0" smtClean="0"/>
              <a:t>theorized </a:t>
            </a:r>
            <a:r>
              <a:rPr lang="en-US" altLang="en-US" sz="2800" i="1" dirty="0"/>
              <a:t>implicitly, never </a:t>
            </a:r>
            <a:r>
              <a:rPr lang="en-US" altLang="en-US" sz="2800" i="1" dirty="0" smtClean="0"/>
              <a:t>tested </a:t>
            </a:r>
            <a:br>
              <a:rPr lang="en-US" altLang="en-US" sz="2800" i="1" dirty="0" smtClean="0"/>
            </a:br>
            <a:r>
              <a:rPr lang="en-US" altLang="en-US" sz="2000" i="1" dirty="0" smtClean="0"/>
              <a:t>(except suggestive supporting evidence provided where available below)</a:t>
            </a:r>
            <a:endParaRPr lang="en-US" altLang="en-US" sz="2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2223" y="1183805"/>
            <a:ext cx="8821081" cy="5824861"/>
          </a:xfrm>
        </p:spPr>
        <p:txBody>
          <a:bodyPr>
            <a:noAutofit/>
          </a:bodyPr>
          <a:lstStyle/>
          <a:p>
            <a:pPr>
              <a:lnSpc>
                <a:spcPts val="1780"/>
              </a:lnSpc>
            </a:pPr>
            <a:r>
              <a:rPr lang="en-US" altLang="en-US" sz="2400" dirty="0">
                <a:solidFill>
                  <a:srgbClr val="990000"/>
                </a:solidFill>
              </a:rPr>
              <a:t>A</a:t>
            </a:r>
            <a:r>
              <a:rPr lang="en-US" altLang="en-US" sz="2400" dirty="0" smtClean="0">
                <a:solidFill>
                  <a:srgbClr val="990000"/>
                </a:solidFill>
              </a:rPr>
              <a:t>ll </a:t>
            </a:r>
            <a:r>
              <a:rPr lang="en-US" altLang="en-US" sz="2400" dirty="0" smtClean="0">
                <a:solidFill>
                  <a:srgbClr val="990000"/>
                </a:solidFill>
              </a:rPr>
              <a:t>have                             &amp;                           style    </a:t>
            </a:r>
            <a:endParaRPr lang="en-US" altLang="en-US" sz="2400" dirty="0">
              <a:solidFill>
                <a:srgbClr val="990000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>
                <a:solidFill>
                  <a:srgbClr val="003399"/>
                </a:solidFill>
              </a:rPr>
              <a:t>Prefer </a:t>
            </a:r>
            <a:r>
              <a:rPr lang="en-US" altLang="en-US" sz="2400" dirty="0" smtClean="0">
                <a:solidFill>
                  <a:srgbClr val="003399"/>
                </a:solidFill>
              </a:rPr>
              <a:t>                                                                             </a:t>
            </a:r>
            <a:r>
              <a:rPr lang="en-US" altLang="en-US" sz="2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altLang="en-US" sz="2000" dirty="0">
                <a:solidFill>
                  <a:schemeClr val="bg1">
                    <a:lumMod val="65000"/>
                  </a:schemeClr>
                </a:solidFill>
              </a:rPr>
              <a:t>Marston et al., 1987)</a:t>
            </a:r>
            <a:endParaRPr lang="en-US" altLang="en-US" sz="2000" dirty="0">
              <a:solidFill>
                <a:srgbClr val="003399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 smtClean="0">
                <a:solidFill>
                  <a:srgbClr val="FF6600"/>
                </a:solidFill>
              </a:rPr>
              <a:t>May </a:t>
            </a:r>
            <a:r>
              <a:rPr lang="en-US" altLang="en-US" sz="2400" dirty="0">
                <a:solidFill>
                  <a:srgbClr val="FF6600"/>
                </a:solidFill>
              </a:rPr>
              <a:t>be diff w/ diff </a:t>
            </a:r>
            <a:r>
              <a:rPr lang="en-US" altLang="en-US" sz="2400" dirty="0" smtClean="0">
                <a:solidFill>
                  <a:srgbClr val="FF6600"/>
                </a:solidFill>
              </a:rPr>
              <a:t>          </a:t>
            </a:r>
            <a:endParaRPr lang="en-US" altLang="en-US" sz="2400" dirty="0" smtClean="0">
              <a:solidFill>
                <a:srgbClr val="FF6600"/>
              </a:solidFill>
            </a:endParaRPr>
          </a:p>
          <a:p>
            <a:pPr lvl="1">
              <a:lnSpc>
                <a:spcPts val="1780"/>
              </a:lnSpc>
            </a:pPr>
            <a:r>
              <a:rPr lang="en-US" altLang="en-US" dirty="0" smtClean="0">
                <a:solidFill>
                  <a:srgbClr val="FF6600"/>
                </a:solidFill>
              </a:rPr>
              <a:t>But </a:t>
            </a:r>
            <a:r>
              <a:rPr lang="en-US" altLang="en-US" dirty="0">
                <a:solidFill>
                  <a:srgbClr val="FF6600"/>
                </a:solidFill>
              </a:rPr>
              <a:t>should apply cross-contextually? </a:t>
            </a:r>
            <a:r>
              <a:rPr lang="en-US" altLang="en-US" sz="2000" dirty="0">
                <a:solidFill>
                  <a:srgbClr val="FF6600"/>
                </a:solidFill>
              </a:rPr>
              <a:t>(e.g., workplace</a:t>
            </a:r>
            <a:r>
              <a:rPr lang="en-US" altLang="en-US" sz="2000" dirty="0" smtClean="0">
                <a:solidFill>
                  <a:srgbClr val="FF6600"/>
                </a:solidFill>
              </a:rPr>
              <a:t>)</a:t>
            </a:r>
          </a:p>
          <a:p>
            <a:pPr>
              <a:lnSpc>
                <a:spcPts val="1780"/>
              </a:lnSpc>
            </a:pPr>
            <a:r>
              <a:rPr lang="en-US" altLang="en-US" sz="2400" dirty="0">
                <a:solidFill>
                  <a:srgbClr val="6666FF"/>
                </a:solidFill>
              </a:rPr>
              <a:t>Differ </a:t>
            </a:r>
            <a:r>
              <a:rPr lang="en-US" altLang="en-US" sz="2400" dirty="0" smtClean="0">
                <a:solidFill>
                  <a:srgbClr val="6666FF"/>
                </a:solidFill>
              </a:rPr>
              <a:t> </a:t>
            </a:r>
            <a:endParaRPr lang="en-US" altLang="en-US" sz="2000" dirty="0">
              <a:solidFill>
                <a:srgbClr val="6666FF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 smtClean="0"/>
              <a:t>Differ </a:t>
            </a:r>
            <a:r>
              <a:rPr lang="en-US" altLang="en-US" sz="2400" dirty="0" smtClean="0"/>
              <a:t> </a:t>
            </a:r>
            <a:endParaRPr lang="en-US" altLang="en-US" sz="2000" dirty="0"/>
          </a:p>
          <a:p>
            <a:pPr>
              <a:lnSpc>
                <a:spcPts val="1780"/>
              </a:lnSpc>
            </a:pPr>
            <a:r>
              <a:rPr lang="en-US" altLang="en-US" sz="2400" dirty="0" smtClean="0">
                <a:solidFill>
                  <a:srgbClr val="008000"/>
                </a:solidFill>
              </a:rPr>
              <a:t>Change </a:t>
            </a:r>
            <a:r>
              <a:rPr lang="en-US" altLang="en-US" sz="2400" dirty="0" smtClean="0">
                <a:solidFill>
                  <a:srgbClr val="008000"/>
                </a:solidFill>
              </a:rPr>
              <a:t>                                        w</a:t>
            </a:r>
            <a:r>
              <a:rPr lang="en-US" altLang="en-US" sz="2400" dirty="0" smtClean="0">
                <a:solidFill>
                  <a:srgbClr val="008000"/>
                </a:solidFill>
              </a:rPr>
              <a:t>/</a:t>
            </a:r>
            <a:r>
              <a:rPr lang="en-US" alt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altLang="en-US" sz="2400" dirty="0" smtClean="0">
                <a:solidFill>
                  <a:srgbClr val="008000"/>
                </a:solidFill>
              </a:rPr>
              <a:t> one relationship?</a:t>
            </a:r>
            <a:endParaRPr lang="en-US" altLang="en-US" sz="2400" dirty="0">
              <a:solidFill>
                <a:srgbClr val="008000"/>
              </a:solidFill>
            </a:endParaRPr>
          </a:p>
          <a:p>
            <a:pPr lvl="1">
              <a:lnSpc>
                <a:spcPts val="1780"/>
              </a:lnSpc>
            </a:pPr>
            <a:r>
              <a:rPr lang="en-US" altLang="en-US" dirty="0" smtClean="0">
                <a:solidFill>
                  <a:srgbClr val="008000"/>
                </a:solidFill>
              </a:rPr>
              <a:t>And                                    of </a:t>
            </a:r>
            <a:r>
              <a:rPr lang="en-US" altLang="en-US" dirty="0">
                <a:solidFill>
                  <a:srgbClr val="008000"/>
                </a:solidFill>
              </a:rPr>
              <a:t>R at time? </a:t>
            </a:r>
            <a:r>
              <a:rPr lang="en-US" altLang="en-US" sz="2000" dirty="0">
                <a:solidFill>
                  <a:srgbClr val="A6A6A6"/>
                </a:solidFill>
              </a:rPr>
              <a:t>(O’Leary et al., 2011)</a:t>
            </a:r>
            <a:endParaRPr lang="en-US" altLang="en-US" sz="2000" dirty="0">
              <a:solidFill>
                <a:srgbClr val="FF6600"/>
              </a:solidFill>
            </a:endParaRPr>
          </a:p>
          <a:p>
            <a:pPr lvl="1">
              <a:lnSpc>
                <a:spcPts val="1780"/>
              </a:lnSpc>
            </a:pPr>
            <a:r>
              <a:rPr lang="en-US" altLang="en-US" dirty="0">
                <a:solidFill>
                  <a:srgbClr val="008000"/>
                </a:solidFill>
              </a:rPr>
              <a:t>And </a:t>
            </a:r>
            <a:r>
              <a:rPr lang="en-US" altLang="en-US" dirty="0" smtClean="0">
                <a:solidFill>
                  <a:srgbClr val="008000"/>
                </a:solidFill>
              </a:rPr>
              <a:t>                                             at </a:t>
            </a:r>
            <a:r>
              <a:rPr lang="en-US" altLang="en-US" dirty="0">
                <a:solidFill>
                  <a:srgbClr val="008000"/>
                </a:solidFill>
              </a:rPr>
              <a:t>time? </a:t>
            </a:r>
            <a:r>
              <a:rPr lang="en-US" altLang="en-US" sz="2000" dirty="0">
                <a:solidFill>
                  <a:srgbClr val="A6A6A6"/>
                </a:solidFill>
              </a:rPr>
              <a:t>(Huston, 2009</a:t>
            </a:r>
            <a:r>
              <a:rPr lang="en-US" altLang="en-US" sz="2000" dirty="0" smtClean="0">
                <a:solidFill>
                  <a:srgbClr val="A6A6A6"/>
                </a:solidFill>
              </a:rPr>
              <a:t>)</a:t>
            </a:r>
            <a:endParaRPr lang="en-US" altLang="en-US" sz="2000" dirty="0" smtClean="0">
              <a:solidFill>
                <a:srgbClr val="CCCC00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 smtClean="0">
                <a:solidFill>
                  <a:srgbClr val="CCCC00"/>
                </a:solidFill>
              </a:rPr>
              <a:t>Change </a:t>
            </a:r>
            <a:r>
              <a:rPr lang="en-US" altLang="en-US" sz="2400" dirty="0">
                <a:solidFill>
                  <a:srgbClr val="CCCC00"/>
                </a:solidFill>
              </a:rPr>
              <a:t>over </a:t>
            </a:r>
            <a:r>
              <a:rPr lang="en-US" altLang="en-US" sz="2400" dirty="0" smtClean="0">
                <a:solidFill>
                  <a:srgbClr val="CCCC00"/>
                </a:solidFill>
              </a:rPr>
              <a:t>                 </a:t>
            </a:r>
            <a:r>
              <a:rPr lang="en-US" altLang="en-US" sz="2000" dirty="0" smtClean="0">
                <a:solidFill>
                  <a:srgbClr val="CCCC00"/>
                </a:solidFill>
              </a:rPr>
              <a:t> </a:t>
            </a:r>
            <a:endParaRPr lang="en-US" altLang="en-US" sz="2000" dirty="0">
              <a:solidFill>
                <a:srgbClr val="CCCC00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 smtClean="0">
                <a:solidFill>
                  <a:srgbClr val="660099"/>
                </a:solidFill>
              </a:rPr>
              <a:t>No major </a:t>
            </a:r>
            <a:r>
              <a:rPr lang="en-US" altLang="en-US" sz="2400" dirty="0" smtClean="0">
                <a:solidFill>
                  <a:srgbClr val="660099"/>
                </a:solidFill>
              </a:rPr>
              <a:t> </a:t>
            </a:r>
            <a:endParaRPr lang="en-US" altLang="en-US" sz="2400" dirty="0">
              <a:solidFill>
                <a:srgbClr val="660099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>
                <a:solidFill>
                  <a:srgbClr val="990099"/>
                </a:solidFill>
              </a:rPr>
              <a:t>Knowing own LLs important!</a:t>
            </a:r>
          </a:p>
          <a:p>
            <a:pPr lvl="1">
              <a:lnSpc>
                <a:spcPts val="1780"/>
              </a:lnSpc>
            </a:pPr>
            <a:r>
              <a:rPr lang="en-US" altLang="en-US" sz="2000" dirty="0">
                <a:solidFill>
                  <a:srgbClr val="990099"/>
                </a:solidFill>
              </a:rPr>
              <a:t>Allows YOU to comm. them to </a:t>
            </a:r>
            <a:r>
              <a:rPr lang="en-US" altLang="en-US" sz="2000" dirty="0" smtClean="0">
                <a:solidFill>
                  <a:srgbClr val="990099"/>
                </a:solidFill>
              </a:rPr>
              <a:t>other</a:t>
            </a:r>
          </a:p>
          <a:p>
            <a:pPr lvl="1">
              <a:lnSpc>
                <a:spcPts val="1780"/>
              </a:lnSpc>
            </a:pPr>
            <a:r>
              <a:rPr lang="en-US" altLang="en-US" sz="2000" dirty="0" smtClean="0">
                <a:solidFill>
                  <a:srgbClr val="990099"/>
                </a:solidFill>
              </a:rPr>
              <a:t>Felt love should proportion </a:t>
            </a:r>
            <a:r>
              <a:rPr lang="en-US" altLang="en-US" sz="2000" dirty="0" err="1" smtClean="0">
                <a:solidFill>
                  <a:srgbClr val="990099"/>
                </a:solidFill>
              </a:rPr>
              <a:t>perceiv</a:t>
            </a:r>
            <a:r>
              <a:rPr lang="en-US" altLang="en-US" sz="2000" dirty="0" smtClean="0">
                <a:solidFill>
                  <a:srgbClr val="990099"/>
                </a:solidFill>
              </a:rPr>
              <a:t> use of preferred LL (for self/partner)</a:t>
            </a:r>
            <a:endParaRPr lang="en-US" altLang="en-US" sz="2000" dirty="0">
              <a:solidFill>
                <a:srgbClr val="990099"/>
              </a:solidFill>
            </a:endParaRPr>
          </a:p>
          <a:p>
            <a:pPr>
              <a:lnSpc>
                <a:spcPts val="1780"/>
              </a:lnSpc>
            </a:pPr>
            <a:r>
              <a:rPr lang="en-US" altLang="en-US" sz="2400" dirty="0"/>
              <a:t>Knowing others’</a:t>
            </a:r>
            <a:r>
              <a:rPr lang="en-US" altLang="ja-JP" sz="2400" dirty="0"/>
              <a:t> LLs important!</a:t>
            </a:r>
          </a:p>
          <a:p>
            <a:pPr lvl="1">
              <a:lnSpc>
                <a:spcPts val="1780"/>
              </a:lnSpc>
            </a:pPr>
            <a:r>
              <a:rPr lang="en-US" altLang="en-US" sz="2000" dirty="0"/>
              <a:t>Allows YOU to adjust to other (what makes them feel loved/appreciated</a:t>
            </a:r>
            <a:r>
              <a:rPr lang="en-US" altLang="en-US" sz="2000" dirty="0" smtClean="0"/>
              <a:t>)</a:t>
            </a:r>
          </a:p>
          <a:p>
            <a:pPr lvl="1">
              <a:lnSpc>
                <a:spcPts val="1780"/>
              </a:lnSpc>
            </a:pPr>
            <a:r>
              <a:rPr lang="en-US" altLang="en-US" sz="2000" dirty="0" smtClean="0"/>
              <a:t>Perceived equity important to </a:t>
            </a:r>
            <a:r>
              <a:rPr lang="en-US" altLang="en-US" sz="2000" dirty="0" err="1" smtClean="0"/>
              <a:t>satisfact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olidFill>
                  <a:srgbClr val="A6A6A6"/>
                </a:solidFill>
              </a:rPr>
              <a:t>(Williams, 2012)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01146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8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564066" y="-194491"/>
            <a:ext cx="7886700" cy="1325563"/>
          </a:xfrm>
        </p:spPr>
        <p:txBody>
          <a:bodyPr/>
          <a:lstStyle/>
          <a:p>
            <a:r>
              <a:rPr lang="en-US" altLang="en-US" dirty="0" smtClean="0"/>
              <a:t>For you to explore</a:t>
            </a:r>
            <a:r>
              <a:rPr lang="is-IS" altLang="en-US" dirty="0" smtClean="0"/>
              <a:t>…</a:t>
            </a:r>
            <a:endParaRPr lang="en-US" altLang="en-US" dirty="0" smtClean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41146" y="1007722"/>
            <a:ext cx="8902854" cy="5664635"/>
          </a:xfrm>
        </p:spPr>
        <p:txBody>
          <a:bodyPr/>
          <a:lstStyle/>
          <a:p>
            <a:r>
              <a:rPr lang="en-US" altLang="en-US" dirty="0" smtClean="0"/>
              <a:t>How might we explain LLs based on:</a:t>
            </a:r>
          </a:p>
          <a:p>
            <a:pPr lvl="1"/>
            <a:r>
              <a:rPr lang="en-US" altLang="en-US" sz="3000" dirty="0" err="1" smtClean="0"/>
              <a:t>Soc</a:t>
            </a:r>
            <a:r>
              <a:rPr lang="en-US" altLang="en-US" sz="3000" dirty="0" smtClean="0"/>
              <a:t> Penetration Theory &amp; Disclosure research?</a:t>
            </a:r>
          </a:p>
          <a:p>
            <a:pPr lvl="1"/>
            <a:r>
              <a:rPr lang="en-US" altLang="en-US" sz="3000" dirty="0" smtClean="0"/>
              <a:t>Privacy Management &amp; Interaction research?</a:t>
            </a:r>
          </a:p>
          <a:p>
            <a:pPr lvl="1"/>
            <a:r>
              <a:rPr lang="en-US" altLang="en-US" sz="3000" dirty="0" smtClean="0"/>
              <a:t>Uncertainty Reduction Theory?</a:t>
            </a:r>
            <a:endParaRPr lang="en-US" altLang="en-US" sz="3000" dirty="0"/>
          </a:p>
          <a:p>
            <a:pPr lvl="1"/>
            <a:r>
              <a:rPr lang="en-US" altLang="en-US" sz="3000" dirty="0" smtClean="0"/>
              <a:t>UC </a:t>
            </a:r>
            <a:r>
              <a:rPr lang="en-US" altLang="en-US" sz="3000" dirty="0" err="1" smtClean="0"/>
              <a:t>Mngmnt</a:t>
            </a:r>
            <a:r>
              <a:rPr lang="en-US" altLang="en-US" sz="3000" dirty="0" smtClean="0"/>
              <a:t> </a:t>
            </a:r>
            <a:r>
              <a:rPr lang="en-US" altLang="en-US" sz="3000" dirty="0" err="1" smtClean="0"/>
              <a:t>Thry</a:t>
            </a:r>
            <a:r>
              <a:rPr lang="en-US" altLang="en-US" sz="3000" dirty="0" smtClean="0"/>
              <a:t> &amp; </a:t>
            </a:r>
            <a:r>
              <a:rPr lang="en-US" altLang="en-US" sz="3000" dirty="0" err="1" smtClean="0"/>
              <a:t>Thry</a:t>
            </a:r>
            <a:r>
              <a:rPr lang="en-US" altLang="en-US" sz="3000" dirty="0" smtClean="0"/>
              <a:t> of </a:t>
            </a:r>
            <a:r>
              <a:rPr lang="en-US" altLang="en-US" sz="3000" dirty="0" err="1" smtClean="0"/>
              <a:t>Motivat</a:t>
            </a:r>
            <a:r>
              <a:rPr lang="en-US" altLang="en-US" sz="3000" dirty="0" smtClean="0"/>
              <a:t>. Info </a:t>
            </a:r>
            <a:r>
              <a:rPr lang="en-US" altLang="en-US" sz="3000" dirty="0" err="1" smtClean="0"/>
              <a:t>Mngmnt</a:t>
            </a:r>
            <a:r>
              <a:rPr lang="en-US" altLang="en-US" sz="3000" dirty="0" smtClean="0"/>
              <a:t>?</a:t>
            </a:r>
          </a:p>
          <a:p>
            <a:pPr lvl="1"/>
            <a:r>
              <a:rPr lang="en-US" altLang="en-US" sz="3000" dirty="0" smtClean="0"/>
              <a:t>Relational Uncertainty perspective?</a:t>
            </a:r>
          </a:p>
          <a:p>
            <a:pPr lvl="1"/>
            <a:r>
              <a:rPr lang="en-US" altLang="en-US" sz="3000" dirty="0" smtClean="0"/>
              <a:t>Dialectics?</a:t>
            </a:r>
          </a:p>
          <a:p>
            <a:pPr lvl="1"/>
            <a:r>
              <a:rPr lang="en-US" altLang="en-US" sz="3000" dirty="0" smtClean="0"/>
              <a:t>Turning Points?</a:t>
            </a:r>
          </a:p>
          <a:p>
            <a:pPr lvl="1"/>
            <a:r>
              <a:rPr lang="en-US" altLang="en-US" sz="3000" dirty="0" smtClean="0"/>
              <a:t>Chilling Effects?</a:t>
            </a:r>
          </a:p>
          <a:p>
            <a:pPr lvl="1"/>
            <a:r>
              <a:rPr lang="en-US" altLang="en-US" sz="3000" dirty="0" smtClean="0"/>
              <a:t>Relational Control Theory?</a:t>
            </a:r>
          </a:p>
          <a:p>
            <a:pPr lvl="1"/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45945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198" y="617992"/>
            <a:ext cx="7886700" cy="4351338"/>
          </a:xfrm>
        </p:spPr>
        <p:txBody>
          <a:bodyPr>
            <a:normAutofit/>
          </a:bodyPr>
          <a:lstStyle/>
          <a:p>
            <a:r>
              <a:rPr lang="en-US" sz="4000" b="1" dirty="0"/>
              <a:t>R. </a:t>
            </a:r>
            <a:r>
              <a:rPr lang="en-US" sz="4000" b="1" dirty="0" smtClean="0"/>
              <a:t> </a:t>
            </a:r>
            <a:endParaRPr lang="en-US" sz="4000" dirty="0"/>
          </a:p>
          <a:p>
            <a:pPr lvl="1"/>
            <a:r>
              <a:rPr lang="en-US" sz="3600" dirty="0" smtClean="0"/>
              <a:t>Comm &amp; other acts to restore R</a:t>
            </a:r>
          </a:p>
          <a:p>
            <a:pPr lvl="1"/>
            <a:endParaRPr lang="en-US" sz="3600" b="1" dirty="0"/>
          </a:p>
          <a:p>
            <a:r>
              <a:rPr lang="en-US" sz="4000" b="1" dirty="0" smtClean="0"/>
              <a:t>R. </a:t>
            </a:r>
            <a:r>
              <a:rPr lang="en-US" sz="4000" b="1" dirty="0" smtClean="0"/>
              <a:t> </a:t>
            </a:r>
            <a:endParaRPr lang="en-US" sz="4000" dirty="0"/>
          </a:p>
          <a:p>
            <a:pPr lvl="1"/>
            <a:r>
              <a:rPr lang="en-US" sz="3600" dirty="0" smtClean="0"/>
              <a:t>Comm &amp; other acts to sustain R @ desirable level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918715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9377"/>
            <a:ext cx="7886700" cy="780043"/>
          </a:xfrm>
        </p:spPr>
        <p:txBody>
          <a:bodyPr/>
          <a:lstStyle/>
          <a:p>
            <a:pPr algn="ctr"/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99043"/>
            <a:ext cx="9144000" cy="4777920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>
                <a:latin typeface="Arial" charset="0"/>
                <a:ea typeface="MS PGothic" charset="0"/>
              </a:rPr>
              <a:t>1. Routine/Mundane</a:t>
            </a:r>
          </a:p>
          <a:p>
            <a:pPr lvl="1"/>
            <a:r>
              <a:rPr lang="en-US" sz="4000" dirty="0">
                <a:latin typeface="Arial" charset="0"/>
                <a:ea typeface="MS PGothic" charset="0"/>
              </a:rPr>
              <a:t>w/o conscious attempt</a:t>
            </a:r>
          </a:p>
          <a:p>
            <a:pPr lvl="1"/>
            <a:r>
              <a:rPr lang="en-US" sz="4000" dirty="0">
                <a:latin typeface="Arial" charset="0"/>
                <a:ea typeface="MS PGothic" charset="0"/>
              </a:rPr>
              <a:t>“by-product”</a:t>
            </a:r>
          </a:p>
          <a:p>
            <a:pPr lvl="1"/>
            <a:endParaRPr lang="en-US" sz="4000" dirty="0">
              <a:latin typeface="Arial" charset="0"/>
              <a:ea typeface="MS PGothic" charset="0"/>
            </a:endParaRPr>
          </a:p>
          <a:p>
            <a:pPr marL="0" indent="0">
              <a:buNone/>
            </a:pPr>
            <a:r>
              <a:rPr lang="en-US" sz="4000" b="1" dirty="0">
                <a:latin typeface="Arial" charset="0"/>
                <a:ea typeface="MS PGothic" charset="0"/>
              </a:rPr>
              <a:t>2. Strategic</a:t>
            </a:r>
          </a:p>
          <a:p>
            <a:pPr lvl="1"/>
            <a:r>
              <a:rPr lang="en-US" sz="4000" dirty="0" err="1">
                <a:latin typeface="Arial" charset="0"/>
                <a:ea typeface="MS PGothic" charset="0"/>
              </a:rPr>
              <a:t>specif</a:t>
            </a:r>
            <a:r>
              <a:rPr lang="en-US" sz="4000" dirty="0">
                <a:latin typeface="Arial" charset="0"/>
                <a:ea typeface="MS PGothic" charset="0"/>
              </a:rPr>
              <a:t> purpose </a:t>
            </a:r>
            <a:r>
              <a:rPr lang="en-US" sz="4000" dirty="0">
                <a:latin typeface="Arial" charset="0"/>
                <a:ea typeface="MS PGothic" charset="0"/>
                <a:sym typeface="Wingdings" charset="0"/>
              </a:rPr>
              <a:t> </a:t>
            </a:r>
            <a:r>
              <a:rPr lang="en-US" sz="4000" dirty="0">
                <a:latin typeface="Arial" charset="0"/>
                <a:ea typeface="MS PGothic" charset="0"/>
              </a:rPr>
              <a:t>preserve or improve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56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894311"/>
          </a:xfrm>
        </p:spPr>
        <p:txBody>
          <a:bodyPr/>
          <a:lstStyle/>
          <a:p>
            <a:r>
              <a:rPr lang="en-US" dirty="0" smtClean="0"/>
              <a:t>Everyday talk &amp; 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663"/>
            <a:ext cx="8229600" cy="5346137"/>
          </a:xfrm>
        </p:spPr>
        <p:txBody>
          <a:bodyPr>
            <a:noAutofit/>
          </a:bodyPr>
          <a:lstStyle/>
          <a:p>
            <a:r>
              <a:rPr lang="en-US" sz="3600" dirty="0" smtClean="0"/>
              <a:t>Strategies used most for:</a:t>
            </a:r>
          </a:p>
          <a:p>
            <a:pPr lvl="1"/>
            <a:r>
              <a:rPr lang="en-US" sz="3600" dirty="0" smtClean="0"/>
              <a:t>Maintenance?</a:t>
            </a:r>
          </a:p>
          <a:p>
            <a:pPr lvl="2"/>
            <a:r>
              <a:rPr lang="en-US" sz="3600" dirty="0" err="1" smtClean="0"/>
              <a:t>Prosocial</a:t>
            </a:r>
            <a:r>
              <a:rPr lang="en-US" sz="3600" dirty="0" smtClean="0"/>
              <a:t> strategies</a:t>
            </a:r>
          </a:p>
          <a:p>
            <a:pPr lvl="2"/>
            <a:r>
              <a:rPr lang="en-US" sz="3600" dirty="0" smtClean="0"/>
              <a:t>Togetherness</a:t>
            </a:r>
          </a:p>
          <a:p>
            <a:pPr lvl="2"/>
            <a:r>
              <a:rPr lang="en-US" sz="3600" dirty="0" smtClean="0"/>
              <a:t>Ceremonies</a:t>
            </a:r>
          </a:p>
          <a:p>
            <a:pPr lvl="2"/>
            <a:r>
              <a:rPr lang="en-US" sz="3600" dirty="0" smtClean="0"/>
              <a:t>Communication</a:t>
            </a:r>
          </a:p>
          <a:p>
            <a:pPr lvl="1"/>
            <a:r>
              <a:rPr lang="en-US" sz="3600" dirty="0" smtClean="0"/>
              <a:t>Repair?</a:t>
            </a:r>
          </a:p>
          <a:p>
            <a:pPr lvl="2"/>
            <a:r>
              <a:rPr lang="en-US" sz="3600" dirty="0" err="1" smtClean="0"/>
              <a:t>Prosocial</a:t>
            </a:r>
            <a:r>
              <a:rPr lang="en-US" sz="3600" dirty="0" smtClean="0"/>
              <a:t> </a:t>
            </a:r>
            <a:r>
              <a:rPr lang="en-US" sz="3600" dirty="0" err="1" smtClean="0"/>
              <a:t>strat’s</a:t>
            </a:r>
            <a:endParaRPr lang="en-US" sz="3600" dirty="0" smtClean="0"/>
          </a:p>
          <a:p>
            <a:pPr lvl="2"/>
            <a:r>
              <a:rPr lang="en-US" sz="3600" dirty="0" smtClean="0"/>
              <a:t>Meta-comm</a:t>
            </a:r>
          </a:p>
          <a:p>
            <a:pPr lvl="2"/>
            <a:r>
              <a:rPr lang="en-US" sz="3600" dirty="0" smtClean="0"/>
              <a:t>Ceremonies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03199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r>
              <a:rPr lang="is-IS" dirty="0" smtClean="0"/>
              <a:t>… transition that to...LOVE?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334" y="1825624"/>
            <a:ext cx="8885665" cy="4696067"/>
          </a:xfrm>
        </p:spPr>
        <p:txBody>
          <a:bodyPr>
            <a:normAutofit/>
          </a:bodyPr>
          <a:lstStyle/>
          <a:p>
            <a:r>
              <a:rPr lang="en-US" dirty="0" smtClean="0"/>
              <a:t>Love is “generally consistent across relational contexts”</a:t>
            </a:r>
            <a:r>
              <a:rPr lang="en-US" sz="2000" dirty="0" smtClean="0"/>
              <a:t> (see Sternberg &amp; </a:t>
            </a:r>
            <a:r>
              <a:rPr lang="en-US" sz="2000" dirty="0" err="1" smtClean="0"/>
              <a:t>Grajek</a:t>
            </a:r>
            <a:r>
              <a:rPr lang="en-US" sz="2000" dirty="0" smtClean="0"/>
              <a:t>, 1984)</a:t>
            </a:r>
          </a:p>
          <a:p>
            <a:endParaRPr lang="en-US" dirty="0"/>
          </a:p>
          <a:p>
            <a:r>
              <a:rPr lang="en-US" dirty="0" smtClean="0"/>
              <a:t>Current research on Love </a:t>
            </a:r>
            <a:r>
              <a:rPr lang="en-US" dirty="0" smtClean="0">
                <a:sym typeface="Wingdings"/>
              </a:rPr>
              <a:t> </a:t>
            </a:r>
            <a:r>
              <a:rPr lang="en-US" b="1" dirty="0" smtClean="0">
                <a:sym typeface="Wingdings"/>
              </a:rPr>
              <a:t>Typology</a:t>
            </a:r>
            <a:r>
              <a:rPr lang="en-US" dirty="0" smtClean="0">
                <a:sym typeface="Wingdings"/>
              </a:rPr>
              <a:t> &amp; </a:t>
            </a:r>
            <a:r>
              <a:rPr lang="en-US" b="1" dirty="0" smtClean="0">
                <a:sym typeface="Wingdings"/>
              </a:rPr>
              <a:t>Prototype</a:t>
            </a:r>
            <a:r>
              <a:rPr lang="en-US" dirty="0" smtClean="0">
                <a:sym typeface="Wingdings"/>
              </a:rPr>
              <a:t> views</a:t>
            </a:r>
          </a:p>
          <a:p>
            <a:pPr lvl="1"/>
            <a:r>
              <a:rPr lang="en-US" dirty="0" smtClean="0">
                <a:sym typeface="Wingdings"/>
              </a:rPr>
              <a:t>                                           = </a:t>
            </a:r>
            <a:r>
              <a:rPr lang="en-US" dirty="0" smtClean="0">
                <a:sym typeface="Wingdings"/>
              </a:rPr>
              <a:t>Each type distinguished by</a:t>
            </a:r>
          </a:p>
          <a:p>
            <a:pPr lvl="2"/>
            <a:r>
              <a:rPr lang="en-US" dirty="0" smtClean="0">
                <a:sym typeface="Wingdings"/>
              </a:rPr>
              <a:t>Levels of emotion</a:t>
            </a:r>
          </a:p>
          <a:p>
            <a:pPr lvl="2"/>
            <a:r>
              <a:rPr lang="en-US" dirty="0" smtClean="0">
                <a:sym typeface="Wingdings"/>
              </a:rPr>
              <a:t>Kinds of emotion</a:t>
            </a:r>
          </a:p>
          <a:p>
            <a:pPr lvl="2"/>
            <a:r>
              <a:rPr lang="en-US" dirty="0" smtClean="0">
                <a:sym typeface="Wingdings"/>
              </a:rPr>
              <a:t>Physiological reactions</a:t>
            </a:r>
          </a:p>
          <a:p>
            <a:pPr lvl="2"/>
            <a:r>
              <a:rPr lang="en-US" dirty="0" smtClean="0">
                <a:sym typeface="Wingdings"/>
              </a:rPr>
              <a:t>Goals</a:t>
            </a:r>
          </a:p>
          <a:p>
            <a:pPr lvl="1"/>
            <a:r>
              <a:rPr lang="en-US" dirty="0" smtClean="0">
                <a:sym typeface="Wingdings"/>
              </a:rPr>
              <a:t>                                          </a:t>
            </a:r>
            <a:r>
              <a:rPr lang="en-US" dirty="0" smtClean="0">
                <a:sym typeface="Wingdings"/>
              </a:rPr>
              <a:t>= label/define aspects most resembling own experiences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701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Arial" charset="0"/>
                <a:cs typeface="+mj-cs"/>
              </a:rPr>
              <a:t>Lee’s (1973) types</a:t>
            </a:r>
            <a:endParaRPr lang="en-US" sz="4000" dirty="0">
              <a:latin typeface="Arial" charset="0"/>
              <a:cs typeface="+mj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9031" y="114300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200" u="sng" dirty="0">
                <a:latin typeface="Arial" charset="0"/>
                <a:cs typeface="+mn-cs"/>
              </a:rPr>
              <a:t>Primary</a:t>
            </a:r>
          </a:p>
          <a:p>
            <a:pPr eaLnBrk="1" hangingPunct="1">
              <a:defRPr/>
            </a:pPr>
            <a:r>
              <a:rPr lang="en-US" sz="3200" dirty="0">
                <a:latin typeface="Arial" charset="0"/>
                <a:cs typeface="+mn-cs"/>
              </a:rPr>
              <a:t>Eros</a:t>
            </a:r>
          </a:p>
          <a:p>
            <a:pPr eaLnBrk="1" hangingPunct="1">
              <a:defRPr/>
            </a:pPr>
            <a:r>
              <a:rPr lang="en-US" sz="3200" dirty="0" err="1" smtClean="0">
                <a:latin typeface="Arial" charset="0"/>
                <a:cs typeface="+mn-cs"/>
              </a:rPr>
              <a:t>Ludus</a:t>
            </a:r>
            <a:endParaRPr lang="en-US" sz="32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en-US" sz="3200" dirty="0" err="1" smtClean="0">
                <a:latin typeface="Arial" charset="0"/>
                <a:cs typeface="+mn-cs"/>
              </a:rPr>
              <a:t>Storge</a:t>
            </a:r>
            <a:endParaRPr lang="en-US" sz="3200" dirty="0">
              <a:latin typeface="Arial" charset="0"/>
              <a:cs typeface="+mn-cs"/>
            </a:endParaRPr>
          </a:p>
          <a:p>
            <a:pPr lvl="1" eaLnBrk="1" hangingPunct="1">
              <a:buFontTx/>
              <a:buNone/>
              <a:defRPr/>
            </a:pPr>
            <a:endParaRPr lang="en-US" sz="2800" dirty="0">
              <a:latin typeface="Arial" charset="0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6680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200" u="sng" dirty="0">
                <a:latin typeface="Arial" charset="0"/>
                <a:cs typeface="+mn-cs"/>
              </a:rPr>
              <a:t>Secondary</a:t>
            </a:r>
          </a:p>
          <a:p>
            <a:pPr eaLnBrk="1" hangingPunct="1">
              <a:defRPr/>
            </a:pPr>
            <a:r>
              <a:rPr lang="en-US" sz="3200" dirty="0">
                <a:latin typeface="Arial" charset="0"/>
                <a:cs typeface="+mn-cs"/>
              </a:rPr>
              <a:t>Mania</a:t>
            </a:r>
          </a:p>
          <a:p>
            <a:pPr eaLnBrk="1" hangingPunct="1">
              <a:defRPr/>
            </a:pPr>
            <a:r>
              <a:rPr lang="en-US" sz="3200" dirty="0" smtClean="0">
                <a:latin typeface="Arial" charset="0"/>
                <a:cs typeface="+mn-cs"/>
              </a:rPr>
              <a:t>Pragma</a:t>
            </a:r>
            <a:endParaRPr lang="en-US" sz="32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r>
              <a:rPr lang="en-US" sz="3200" dirty="0" smtClean="0">
                <a:latin typeface="Arial" charset="0"/>
                <a:cs typeface="+mn-cs"/>
              </a:rPr>
              <a:t>Agape</a:t>
            </a:r>
            <a:endParaRPr lang="en-US" sz="3200" dirty="0">
              <a:latin typeface="Arial" charset="0"/>
              <a:cs typeface="+mn-cs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92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14459"/>
            <a:ext cx="78867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+mj-cs"/>
              </a:rPr>
              <a:t>Sternberg’s Triangle of </a:t>
            </a:r>
            <a:r>
              <a:rPr lang="en-US" dirty="0" smtClean="0">
                <a:latin typeface="Arial" charset="0"/>
                <a:cs typeface="+mj-cs"/>
              </a:rPr>
              <a:t>Love</a:t>
            </a:r>
            <a:br>
              <a:rPr lang="en-US" dirty="0" smtClean="0">
                <a:latin typeface="Arial" charset="0"/>
                <a:cs typeface="+mj-cs"/>
              </a:rPr>
            </a:br>
            <a:r>
              <a:rPr lang="en-US" sz="3200" dirty="0" smtClean="0">
                <a:latin typeface="Arial" charset="0"/>
              </a:rPr>
              <a:t>(thematic prototype approach)</a:t>
            </a:r>
            <a:endParaRPr lang="en-US" sz="3200" dirty="0">
              <a:latin typeface="Arial" charset="0"/>
            </a:endParaRPr>
          </a:p>
        </p:txBody>
      </p:sp>
      <p:pic>
        <p:nvPicPr>
          <p:cNvPr id="16386" name="Picture 5" descr="tri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47" y="1828800"/>
            <a:ext cx="8223679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630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594" y="-172968"/>
            <a:ext cx="7886700" cy="1325563"/>
          </a:xfrm>
        </p:spPr>
        <p:txBody>
          <a:bodyPr/>
          <a:lstStyle/>
          <a:p>
            <a:r>
              <a:rPr lang="en-US" dirty="0" smtClean="0"/>
              <a:t>Love </a:t>
            </a:r>
            <a:r>
              <a:rPr lang="en-US" i="1" dirty="0" smtClean="0"/>
              <a:t>Languages </a:t>
            </a:r>
            <a:r>
              <a:rPr lang="en-US" dirty="0" smtClean="0"/>
              <a:t>(LLs)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31" y="1528184"/>
            <a:ext cx="8568127" cy="5101125"/>
          </a:xfrm>
        </p:spPr>
        <p:txBody>
          <a:bodyPr>
            <a:normAutofit/>
          </a:bodyPr>
          <a:lstStyle/>
          <a:p>
            <a:r>
              <a:rPr lang="en-US" sz="3300" dirty="0" smtClean="0"/>
              <a:t>“strategies used to display felt-love for others” </a:t>
            </a:r>
            <a:r>
              <a:rPr lang="en-US" sz="2000" dirty="0" smtClean="0"/>
              <a:t>(Eckstein, 2016)</a:t>
            </a:r>
          </a:p>
          <a:p>
            <a:r>
              <a:rPr lang="en-US" sz="3300" dirty="0" smtClean="0">
                <a:solidFill>
                  <a:srgbClr val="660066"/>
                </a:solidFill>
              </a:rPr>
              <a:t>Distinct from R </a:t>
            </a:r>
            <a:r>
              <a:rPr lang="en-US" sz="3300" dirty="0" err="1" smtClean="0">
                <a:solidFill>
                  <a:srgbClr val="660066"/>
                </a:solidFill>
              </a:rPr>
              <a:t>mainten.behav’s</a:t>
            </a:r>
            <a:r>
              <a:rPr lang="en-US" sz="3300" dirty="0" smtClean="0">
                <a:solidFill>
                  <a:srgbClr val="660066"/>
                </a:solidFill>
              </a:rPr>
              <a:t> (RMBs) by Motive:</a:t>
            </a:r>
          </a:p>
          <a:p>
            <a:pPr lvl="1"/>
            <a:r>
              <a:rPr lang="en-US" sz="3300" dirty="0" smtClean="0">
                <a:solidFill>
                  <a:srgbClr val="660066"/>
                </a:solidFill>
              </a:rPr>
              <a:t>                 </a:t>
            </a:r>
            <a:r>
              <a:rPr lang="en-US" sz="3300" dirty="0" smtClean="0">
                <a:solidFill>
                  <a:srgbClr val="660066"/>
                </a:solidFill>
                <a:sym typeface="Wingdings"/>
              </a:rPr>
              <a:t> express sentiment to an </a:t>
            </a:r>
            <a:r>
              <a:rPr lang="en-US" sz="3300" dirty="0" err="1" smtClean="0">
                <a:solidFill>
                  <a:srgbClr val="660066"/>
                </a:solidFill>
                <a:sym typeface="Wingdings"/>
              </a:rPr>
              <a:t>indiv</a:t>
            </a:r>
            <a:endParaRPr lang="en-US" sz="3300" dirty="0" smtClean="0">
              <a:solidFill>
                <a:srgbClr val="660066"/>
              </a:solidFill>
              <a:sym typeface="Wingdings"/>
            </a:endParaRPr>
          </a:p>
          <a:p>
            <a:pPr lvl="1"/>
            <a:r>
              <a:rPr lang="en-US" sz="3300" dirty="0" smtClean="0">
                <a:solidFill>
                  <a:srgbClr val="660066"/>
                </a:solidFill>
                <a:sym typeface="Wingdings"/>
              </a:rPr>
              <a:t>                </a:t>
            </a:r>
            <a:r>
              <a:rPr lang="en-US" sz="3300" dirty="0" smtClean="0">
                <a:solidFill>
                  <a:srgbClr val="660066"/>
                </a:solidFill>
                <a:sym typeface="Wingdings"/>
              </a:rPr>
              <a:t> care/further R for own sake</a:t>
            </a:r>
          </a:p>
          <a:p>
            <a:r>
              <a:rPr lang="en-US" sz="3300" dirty="0" smtClean="0">
                <a:sym typeface="Wingdings"/>
              </a:rPr>
              <a:t>Encompass </a:t>
            </a:r>
            <a:r>
              <a:rPr lang="en-US" sz="3300" dirty="0" smtClean="0">
                <a:sym typeface="Wingdings"/>
              </a:rPr>
              <a:t>  </a:t>
            </a:r>
            <a:endParaRPr lang="en-US" sz="3300" dirty="0" smtClean="0">
              <a:sym typeface="Wingdings"/>
            </a:endParaRPr>
          </a:p>
          <a:p>
            <a:r>
              <a:rPr lang="en-US" sz="3300" dirty="0" smtClean="0">
                <a:solidFill>
                  <a:srgbClr val="660066"/>
                </a:solidFill>
              </a:rPr>
              <a:t>Includes entire range of strategies (?)</a:t>
            </a:r>
            <a:endParaRPr lang="en-US" sz="33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708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Words of Affirmation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9144000" cy="4351338"/>
          </a:xfrm>
        </p:spPr>
        <p:txBody>
          <a:bodyPr/>
          <a:lstStyle/>
          <a:p>
            <a:pPr lvl="1">
              <a:defRPr/>
            </a:pPr>
            <a:r>
              <a:rPr lang="en-US" sz="3200" dirty="0">
                <a:latin typeface="Arial" charset="0"/>
              </a:rPr>
              <a:t>Appreciation, Compliments, </a:t>
            </a:r>
            <a:r>
              <a:rPr lang="en-US" sz="3200" dirty="0" smtClean="0">
                <a:latin typeface="Arial" charset="0"/>
              </a:rPr>
              <a:t>Encouragement</a:t>
            </a:r>
          </a:p>
          <a:p>
            <a:pPr marL="457200" lvl="1" indent="0">
              <a:buNone/>
              <a:defRPr/>
            </a:pPr>
            <a:endParaRPr lang="en-US" sz="3200" dirty="0">
              <a:latin typeface="Arial" charset="0"/>
            </a:endParaRPr>
          </a:p>
          <a:p>
            <a:pPr lvl="2">
              <a:defRPr/>
            </a:pPr>
            <a:r>
              <a:rPr lang="en-US" sz="3000" dirty="0" smtClean="0">
                <a:solidFill>
                  <a:srgbClr val="660066"/>
                </a:solidFill>
                <a:latin typeface="Arial" charset="0"/>
              </a:rPr>
              <a:t>Requires: </a:t>
            </a:r>
          </a:p>
          <a:p>
            <a:pPr lvl="3">
              <a:defRPr/>
            </a:pPr>
            <a:r>
              <a:rPr lang="en-US" sz="2800" i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  <a:latin typeface="Arial" charset="0"/>
              </a:rPr>
              <a:t>                          </a:t>
            </a:r>
            <a:r>
              <a:rPr lang="en-US" sz="2800" i="1" dirty="0" smtClean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2200" dirty="0" smtClean="0">
                <a:solidFill>
                  <a:srgbClr val="660066"/>
                </a:solidFill>
                <a:latin typeface="Arial" charset="0"/>
              </a:rPr>
              <a:t>(</a:t>
            </a:r>
            <a:r>
              <a:rPr lang="en-US" sz="2200" dirty="0">
                <a:solidFill>
                  <a:srgbClr val="660066"/>
                </a:solidFill>
                <a:latin typeface="Arial" charset="0"/>
              </a:rPr>
              <a:t>NV/Verbal consistent</a:t>
            </a:r>
            <a:r>
              <a:rPr lang="en-US" sz="2200" dirty="0" smtClean="0">
                <a:solidFill>
                  <a:srgbClr val="660066"/>
                </a:solidFill>
                <a:latin typeface="Arial" charset="0"/>
              </a:rPr>
              <a:t>)</a:t>
            </a:r>
            <a:endParaRPr lang="en-US" sz="2800" dirty="0" smtClean="0">
              <a:solidFill>
                <a:srgbClr val="660066"/>
              </a:solidFill>
              <a:latin typeface="Arial" charset="0"/>
            </a:endParaRPr>
          </a:p>
          <a:p>
            <a:pPr lvl="3">
              <a:defRPr/>
            </a:pPr>
            <a:r>
              <a:rPr lang="en-US" sz="2200" dirty="0" smtClean="0">
                <a:solidFill>
                  <a:srgbClr val="660066"/>
                </a:solidFill>
                <a:latin typeface="Arial" charset="0"/>
              </a:rPr>
              <a:t>                                   (</a:t>
            </a:r>
            <a:r>
              <a:rPr lang="en-US" sz="2200" dirty="0">
                <a:solidFill>
                  <a:srgbClr val="660066"/>
                </a:solidFill>
                <a:latin typeface="Arial" charset="0"/>
              </a:rPr>
              <a:t>request vs. demand</a:t>
            </a:r>
            <a:r>
              <a:rPr lang="en-US" sz="2200" dirty="0" smtClean="0">
                <a:solidFill>
                  <a:srgbClr val="660066"/>
                </a:solidFill>
                <a:latin typeface="Arial" charset="0"/>
              </a:rPr>
              <a:t>)</a:t>
            </a:r>
          </a:p>
          <a:p>
            <a:pPr lvl="3">
              <a:defRPr/>
            </a:pPr>
            <a:endParaRPr lang="en-US" sz="2200" dirty="0">
              <a:latin typeface="Arial" charset="0"/>
            </a:endParaRPr>
          </a:p>
          <a:p>
            <a:pPr lvl="2">
              <a:defRPr/>
            </a:pPr>
            <a:r>
              <a:rPr lang="en-US" sz="3000" dirty="0">
                <a:solidFill>
                  <a:srgbClr val="0000FF"/>
                </a:solidFill>
                <a:latin typeface="Arial" charset="0"/>
              </a:rPr>
              <a:t>Can be </a:t>
            </a:r>
            <a:r>
              <a:rPr lang="en-US" sz="3000" dirty="0" smtClean="0">
                <a:solidFill>
                  <a:srgbClr val="0000FF"/>
                </a:solidFill>
                <a:latin typeface="Arial" charset="0"/>
              </a:rPr>
              <a:t>    </a:t>
            </a:r>
            <a:endParaRPr lang="en-US" sz="2400" dirty="0">
              <a:solidFill>
                <a:srgbClr val="0000FF"/>
              </a:solidFill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5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544</Words>
  <Application>Microsoft Macintosh PowerPoint</Application>
  <PresentationFormat>On-screen Show (4:3)</PresentationFormat>
  <Paragraphs>132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Moving from Relational Repair of “issues” to Maintenance…</vt:lpstr>
      <vt:lpstr>PowerPoint Presentation</vt:lpstr>
      <vt:lpstr>Review</vt:lpstr>
      <vt:lpstr>Everyday talk &amp; commitment</vt:lpstr>
      <vt:lpstr>So… transition that to...LOVE?</vt:lpstr>
      <vt:lpstr>Lee’s (1973) types</vt:lpstr>
      <vt:lpstr>Sternberg’s Triangle of Love (thematic prototype approach)</vt:lpstr>
      <vt:lpstr>Love Languages (LLs)</vt:lpstr>
      <vt:lpstr>Words of Affirmation</vt:lpstr>
      <vt:lpstr>Quality Time</vt:lpstr>
      <vt:lpstr>Gifts</vt:lpstr>
      <vt:lpstr>Acts of Service</vt:lpstr>
      <vt:lpstr>Touch</vt:lpstr>
      <vt:lpstr>“Axioms” of LLs theorized implicitly, never tested  (except suggestive supporting evidence provided where available below)</vt:lpstr>
      <vt:lpstr>For you to explore…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“Love Languages” (LLs)</dc:title>
  <dc:creator>Jessica Eckstein</dc:creator>
  <cp:lastModifiedBy>Jessica Eckstein</cp:lastModifiedBy>
  <cp:revision>14</cp:revision>
  <dcterms:created xsi:type="dcterms:W3CDTF">2016-09-02T01:05:31Z</dcterms:created>
  <dcterms:modified xsi:type="dcterms:W3CDTF">2016-11-08T16:36:52Z</dcterms:modified>
</cp:coreProperties>
</file>