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9" r:id="rId2"/>
    <p:sldId id="260" r:id="rId3"/>
    <p:sldId id="261" r:id="rId4"/>
    <p:sldId id="258" r:id="rId5"/>
    <p:sldId id="257" r:id="rId6"/>
    <p:sldId id="266" r:id="rId7"/>
    <p:sldId id="267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62" autoAdjust="0"/>
    <p:restoredTop sz="76519" autoAdjust="0"/>
  </p:normalViewPr>
  <p:slideViewPr>
    <p:cSldViewPr snapToGrid="0" snapToObjects="1">
      <p:cViewPr varScale="1">
        <p:scale>
          <a:sx n="44" d="100"/>
          <a:sy n="44" d="100"/>
        </p:scale>
        <p:origin x="940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77324B-D2BC-B34F-A5A8-CD5B3AD32619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702BEA-F184-A747-A2C7-EA3289DE3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004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Weaver, Coleman, &amp; </a:t>
            </a:r>
            <a:r>
              <a:rPr lang="en-US" dirty="0" err="1" smtClean="0"/>
              <a:t>Ganong</a:t>
            </a:r>
            <a:r>
              <a:rPr lang="en-US" dirty="0" smtClean="0"/>
              <a:t>, 2003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702BEA-F184-A747-A2C7-EA3289DE366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931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Deater</a:t>
            </a:r>
            <a:r>
              <a:rPr lang="en-US" dirty="0" smtClean="0"/>
              <a:t>-Deckard, Dunn, &amp; </a:t>
            </a:r>
            <a:r>
              <a:rPr lang="en-US" dirty="0" err="1" smtClean="0"/>
              <a:t>Lussier</a:t>
            </a:r>
            <a:r>
              <a:rPr lang="en-US" dirty="0" smtClean="0"/>
              <a:t>, 2002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702BEA-F184-A747-A2C7-EA3289DE366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8653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702BEA-F184-A747-A2C7-EA3289DE366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5539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702BEA-F184-A747-A2C7-EA3289DE366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453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5FDCE-465E-324A-B7E6-DE2D76A501AE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FD17-37D9-3343-A9D3-3981820CC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62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5FDCE-465E-324A-B7E6-DE2D76A501AE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FD17-37D9-3343-A9D3-3981820CC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829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5FDCE-465E-324A-B7E6-DE2D76A501AE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FD17-37D9-3343-A9D3-3981820CC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073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5FDCE-465E-324A-B7E6-DE2D76A501AE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FD17-37D9-3343-A9D3-3981820CC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819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5FDCE-465E-324A-B7E6-DE2D76A501AE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FD17-37D9-3343-A9D3-3981820CC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404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5FDCE-465E-324A-B7E6-DE2D76A501AE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FD17-37D9-3343-A9D3-3981820CC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094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5FDCE-465E-324A-B7E6-DE2D76A501AE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FD17-37D9-3343-A9D3-3981820CC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776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5FDCE-465E-324A-B7E6-DE2D76A501AE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FD17-37D9-3343-A9D3-3981820CC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320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5FDCE-465E-324A-B7E6-DE2D76A501AE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FD17-37D9-3343-A9D3-3981820CC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213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5FDCE-465E-324A-B7E6-DE2D76A501AE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FD17-37D9-3343-A9D3-3981820CC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701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5FDCE-465E-324A-B7E6-DE2D76A501AE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FD17-37D9-3343-A9D3-3981820CC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677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5FDCE-465E-324A-B7E6-DE2D76A501AE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5FD17-37D9-3343-A9D3-3981820CC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69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video.php?v=10152637025366308&amp;fref=n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344"/>
            <a:ext cx="9144000" cy="7007258"/>
          </a:xfrm>
        </p:spPr>
        <p:txBody>
          <a:bodyPr>
            <a:normAutofit/>
          </a:bodyPr>
          <a:lstStyle/>
          <a:p>
            <a:r>
              <a:rPr lang="en-US" dirty="0" smtClean="0"/>
              <a:t>Sib </a:t>
            </a:r>
            <a:r>
              <a:rPr lang="en-US" dirty="0" err="1" smtClean="0"/>
              <a:t>Rs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 Discrete &amp; central role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Most </a:t>
            </a:r>
            <a:r>
              <a:rPr lang="en-US" dirty="0" smtClean="0">
                <a:solidFill>
                  <a:srgbClr val="FF0000"/>
                </a:solidFill>
              </a:rPr>
              <a:t>                                                . </a:t>
            </a:r>
            <a:r>
              <a:rPr lang="en-US" sz="2000" dirty="0" smtClean="0">
                <a:solidFill>
                  <a:srgbClr val="FF0000"/>
                </a:solidFill>
              </a:rPr>
              <a:t>(NORC, 1998)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                                                       </a:t>
            </a:r>
            <a:r>
              <a:rPr lang="en-US" sz="2000" dirty="0" smtClean="0">
                <a:solidFill>
                  <a:srgbClr val="FF6600"/>
                </a:solidFill>
              </a:rPr>
              <a:t>(</a:t>
            </a:r>
            <a:r>
              <a:rPr lang="en-US" sz="2000" dirty="0" err="1" smtClean="0">
                <a:solidFill>
                  <a:srgbClr val="FF6600"/>
                </a:solidFill>
              </a:rPr>
              <a:t>Riggio</a:t>
            </a:r>
            <a:r>
              <a:rPr lang="en-US" sz="2000" dirty="0" smtClean="0">
                <a:solidFill>
                  <a:srgbClr val="FF6600"/>
                </a:solidFill>
              </a:rPr>
              <a:t>, 2000)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Influence distinct from other </a:t>
            </a:r>
            <a:r>
              <a:rPr lang="en-US" dirty="0" err="1" smtClean="0">
                <a:solidFill>
                  <a:srgbClr val="008000"/>
                </a:solidFill>
              </a:rPr>
              <a:t>fam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mmbers</a:t>
            </a:r>
            <a:endParaRPr lang="en-US" dirty="0" smtClean="0">
              <a:solidFill>
                <a:srgbClr val="008000"/>
              </a:solidFill>
            </a:endParaRP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ID format. = </a:t>
            </a:r>
            <a:r>
              <a:rPr lang="en-US" dirty="0" smtClean="0">
                <a:solidFill>
                  <a:srgbClr val="0000FF"/>
                </a:solidFill>
              </a:rPr>
              <a:t>                                              </a:t>
            </a:r>
            <a:r>
              <a:rPr lang="en-US" sz="2000" dirty="0" smtClean="0">
                <a:solidFill>
                  <a:srgbClr val="0000FF"/>
                </a:solidFill>
              </a:rPr>
              <a:t>(</a:t>
            </a:r>
            <a:r>
              <a:rPr lang="en-US" sz="2000" dirty="0" smtClean="0">
                <a:solidFill>
                  <a:srgbClr val="0000FF"/>
                </a:solidFill>
              </a:rPr>
              <a:t>Weaver et al., 2003)</a:t>
            </a:r>
          </a:p>
          <a:p>
            <a:pPr lvl="1"/>
            <a:endParaRPr lang="en-US" sz="1200" dirty="0" smtClean="0"/>
          </a:p>
          <a:p>
            <a:r>
              <a:rPr lang="en-US" dirty="0" smtClean="0"/>
              <a:t>Approx. </a:t>
            </a:r>
            <a:r>
              <a:rPr lang="en-US" dirty="0" smtClean="0"/>
              <a:t>     Americans </a:t>
            </a:r>
            <a:r>
              <a:rPr lang="en-US" dirty="0" smtClean="0">
                <a:sym typeface="Wingdings"/>
              </a:rPr>
              <a:t> @ least 1/3 of lives w/ sibs </a:t>
            </a:r>
            <a:r>
              <a:rPr lang="en-US" sz="2000" dirty="0" smtClean="0">
                <a:sym typeface="Wingdings"/>
              </a:rPr>
              <a:t>(Fitzpatrick &amp; </a:t>
            </a:r>
            <a:r>
              <a:rPr lang="en-US" sz="2000" dirty="0" err="1" smtClean="0">
                <a:sym typeface="Wingdings"/>
              </a:rPr>
              <a:t>Badzinski</a:t>
            </a:r>
            <a:r>
              <a:rPr lang="en-US" sz="2000" dirty="0" smtClean="0">
                <a:sym typeface="Wingdings"/>
              </a:rPr>
              <a:t>, 1994)</a:t>
            </a:r>
          </a:p>
          <a:p>
            <a:pPr marL="457200" lvl="1" indent="0">
              <a:buNone/>
            </a:pPr>
            <a:endParaRPr lang="en-US" sz="1200" dirty="0" smtClean="0"/>
          </a:p>
          <a:p>
            <a:r>
              <a:rPr lang="en-US" dirty="0" smtClean="0"/>
              <a:t>    </a:t>
            </a:r>
            <a:endParaRPr lang="en-US" dirty="0" smtClean="0"/>
          </a:p>
          <a:p>
            <a:endParaRPr lang="en-US" sz="1300" dirty="0" smtClean="0"/>
          </a:p>
          <a:p>
            <a:r>
              <a:rPr lang="en-US" dirty="0" smtClean="0"/>
              <a:t>STILL understudied!!? </a:t>
            </a:r>
            <a:r>
              <a:rPr lang="en-US" sz="2800" dirty="0" smtClean="0"/>
              <a:t>(               of </a:t>
            </a:r>
            <a:r>
              <a:rPr lang="en-US" sz="2800" dirty="0" smtClean="0"/>
              <a:t>family &amp; IP res;</a:t>
            </a:r>
            <a:r>
              <a:rPr lang="en-US" dirty="0" smtClean="0"/>
              <a:t> </a:t>
            </a:r>
            <a:r>
              <a:rPr lang="en-US" sz="2000" dirty="0" smtClean="0"/>
              <a:t>Floyd &amp; </a:t>
            </a:r>
            <a:r>
              <a:rPr lang="en-US" sz="2000" dirty="0" err="1" smtClean="0"/>
              <a:t>Morman</a:t>
            </a:r>
            <a:r>
              <a:rPr lang="en-US" sz="2000" dirty="0" smtClean="0"/>
              <a:t>, 2006)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0621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1964"/>
            <a:ext cx="8229600" cy="75781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Ways Sib </a:t>
            </a:r>
            <a:r>
              <a:rPr lang="en-US" dirty="0" err="1" smtClean="0"/>
              <a:t>Rs</a:t>
            </a:r>
            <a:r>
              <a:rPr lang="en-US" dirty="0" smtClean="0"/>
              <a:t> Unique</a:t>
            </a:r>
            <a:br>
              <a:rPr lang="en-US" dirty="0" smtClean="0"/>
            </a:br>
            <a:r>
              <a:rPr lang="en-US" sz="2700" dirty="0" smtClean="0"/>
              <a:t>(</a:t>
            </a:r>
            <a:r>
              <a:rPr lang="en-US" sz="2700" dirty="0" err="1" smtClean="0"/>
              <a:t>Deater</a:t>
            </a:r>
            <a:r>
              <a:rPr lang="en-US" sz="2700" dirty="0" smtClean="0"/>
              <a:t>-Deckard et al., 2002)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25" y="1148074"/>
            <a:ext cx="8983131" cy="5709926"/>
          </a:xfrm>
        </p:spPr>
        <p:txBody>
          <a:bodyPr>
            <a:normAutofit fontScale="92500" lnSpcReduction="10000"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Highly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interdependent!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                                                             </a:t>
            </a:r>
            <a:r>
              <a:rPr lang="en-US" sz="2200" dirty="0" smtClean="0">
                <a:solidFill>
                  <a:srgbClr val="FF0000"/>
                </a:solidFill>
              </a:rPr>
              <a:t>(</a:t>
            </a:r>
            <a:r>
              <a:rPr lang="en-US" sz="2200" dirty="0" err="1" smtClean="0">
                <a:solidFill>
                  <a:srgbClr val="FF0000"/>
                </a:solidFill>
              </a:rPr>
              <a:t>Segrin</a:t>
            </a:r>
            <a:r>
              <a:rPr lang="en-US" sz="2200" dirty="0" smtClean="0">
                <a:solidFill>
                  <a:srgbClr val="FF0000"/>
                </a:solidFill>
              </a:rPr>
              <a:t> &amp; Flora, 2005)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Nearly constant socializing agents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Share </a:t>
            </a:r>
            <a:r>
              <a:rPr lang="en-US" dirty="0" smtClean="0">
                <a:solidFill>
                  <a:srgbClr val="008000"/>
                </a:solidFill>
              </a:rPr>
              <a:t>                                                    </a:t>
            </a:r>
            <a:endParaRPr lang="en-US" dirty="0" smtClean="0">
              <a:solidFill>
                <a:srgbClr val="008000"/>
              </a:solidFill>
            </a:endParaRP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                                 </a:t>
            </a:r>
            <a:r>
              <a:rPr lang="en-US" sz="2600" dirty="0" smtClean="0">
                <a:solidFill>
                  <a:srgbClr val="008000"/>
                </a:solidFill>
              </a:rPr>
              <a:t> </a:t>
            </a:r>
            <a:r>
              <a:rPr lang="en-US" sz="2600" dirty="0" smtClean="0">
                <a:solidFill>
                  <a:srgbClr val="008000"/>
                </a:solidFill>
              </a:rPr>
              <a:t>(hierarch. </a:t>
            </a:r>
            <a:r>
              <a:rPr lang="en-US" sz="2600" dirty="0" err="1" smtClean="0">
                <a:solidFill>
                  <a:srgbClr val="008000"/>
                </a:solidFill>
              </a:rPr>
              <a:t>Interaxns</a:t>
            </a:r>
            <a:r>
              <a:rPr lang="en-US" sz="2600" dirty="0" smtClean="0">
                <a:solidFill>
                  <a:srgbClr val="008000"/>
                </a:solidFill>
              </a:rPr>
              <a:t> like teaching/caretaking)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                                 </a:t>
            </a:r>
            <a:r>
              <a:rPr lang="en-US" sz="2600" dirty="0" smtClean="0">
                <a:solidFill>
                  <a:srgbClr val="008000"/>
                </a:solidFill>
              </a:rPr>
              <a:t> </a:t>
            </a:r>
            <a:r>
              <a:rPr lang="en-US" sz="2600" dirty="0" smtClean="0">
                <a:solidFill>
                  <a:srgbClr val="008000"/>
                </a:solidFill>
              </a:rPr>
              <a:t>(equal, mutual </a:t>
            </a:r>
            <a:r>
              <a:rPr lang="en-US" sz="2600" dirty="0" err="1" smtClean="0">
                <a:solidFill>
                  <a:srgbClr val="008000"/>
                </a:solidFill>
              </a:rPr>
              <a:t>interaxns</a:t>
            </a:r>
            <a:r>
              <a:rPr lang="en-US" sz="2600" dirty="0" smtClean="0">
                <a:solidFill>
                  <a:srgbClr val="008000"/>
                </a:solidFill>
              </a:rPr>
              <a:t> like play/conflict)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                                           of </a:t>
            </a:r>
            <a:r>
              <a:rPr lang="en-US" dirty="0" smtClean="0">
                <a:solidFill>
                  <a:srgbClr val="0000FF"/>
                </a:solidFill>
              </a:rPr>
              <a:t>companionship &amp; support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Also source of </a:t>
            </a:r>
            <a:r>
              <a:rPr lang="en-US" dirty="0" smtClean="0">
                <a:solidFill>
                  <a:srgbClr val="0000FF"/>
                </a:solidFill>
              </a:rPr>
              <a:t>     </a:t>
            </a:r>
            <a:endParaRPr lang="en-US" dirty="0" smtClean="0">
              <a:solidFill>
                <a:srgbClr val="0000FF"/>
              </a:solidFill>
            </a:endParaRPr>
          </a:p>
          <a:p>
            <a:r>
              <a:rPr lang="en-US" i="1" dirty="0" smtClean="0">
                <a:solidFill>
                  <a:srgbClr val="800080"/>
                </a:solidFill>
              </a:rPr>
              <a:t>Intense</a:t>
            </a:r>
            <a:r>
              <a:rPr lang="en-US" dirty="0" smtClean="0">
                <a:solidFill>
                  <a:srgbClr val="800080"/>
                </a:solidFill>
              </a:rPr>
              <a:t> emotionality</a:t>
            </a:r>
          </a:p>
          <a:p>
            <a:pPr lvl="1"/>
            <a:r>
              <a:rPr lang="en-US" dirty="0" smtClean="0">
                <a:solidFill>
                  <a:srgbClr val="800080"/>
                </a:solidFill>
              </a:rPr>
              <a:t>                     </a:t>
            </a:r>
            <a:endParaRPr lang="en-US" dirty="0" smtClean="0">
              <a:solidFill>
                <a:srgbClr val="800080"/>
              </a:solidFill>
            </a:endParaRPr>
          </a:p>
          <a:p>
            <a:pPr lvl="1"/>
            <a:r>
              <a:rPr lang="en-US" dirty="0" smtClean="0">
                <a:solidFill>
                  <a:srgbClr val="800080"/>
                </a:solidFill>
              </a:rPr>
              <a:t>Adults can end “active” R but doesn’t dissolve sib status </a:t>
            </a:r>
            <a:r>
              <a:rPr lang="en-US" sz="2200" dirty="0" smtClean="0">
                <a:solidFill>
                  <a:srgbClr val="800080"/>
                </a:solidFill>
              </a:rPr>
              <a:t>(</a:t>
            </a:r>
            <a:r>
              <a:rPr lang="en-US" sz="2200" dirty="0" err="1" smtClean="0">
                <a:solidFill>
                  <a:srgbClr val="800080"/>
                </a:solidFill>
              </a:rPr>
              <a:t>Mikkelson</a:t>
            </a:r>
            <a:r>
              <a:rPr lang="en-US" sz="2200" dirty="0" smtClean="0">
                <a:solidFill>
                  <a:srgbClr val="800080"/>
                </a:solidFill>
              </a:rPr>
              <a:t>, 2006)</a:t>
            </a:r>
            <a:endParaRPr lang="en-US" sz="2200" dirty="0">
              <a:solidFill>
                <a:srgbClr val="800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020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688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0680"/>
            <a:ext cx="8229600" cy="5727320"/>
          </a:xfrm>
        </p:spPr>
        <p:txBody>
          <a:bodyPr/>
          <a:lstStyle/>
          <a:p>
            <a:r>
              <a:rPr lang="en-US" dirty="0" smtClean="0">
                <a:sym typeface="Wingdings"/>
              </a:rPr>
              <a:t>Identical </a:t>
            </a:r>
            <a:r>
              <a:rPr lang="en-US" dirty="0">
                <a:sym typeface="Wingdings"/>
              </a:rPr>
              <a:t>twins</a:t>
            </a:r>
          </a:p>
          <a:p>
            <a:r>
              <a:rPr lang="en-US" dirty="0">
                <a:sym typeface="Wingdings"/>
              </a:rPr>
              <a:t>Fraternal twins</a:t>
            </a:r>
          </a:p>
          <a:p>
            <a:r>
              <a:rPr lang="en-US" dirty="0">
                <a:sym typeface="Wingdings"/>
              </a:rPr>
              <a:t>Full sibs</a:t>
            </a:r>
          </a:p>
          <a:p>
            <a:r>
              <a:rPr lang="en-US" dirty="0">
                <a:sym typeface="Wingdings"/>
              </a:rPr>
              <a:t>Half sibs</a:t>
            </a:r>
          </a:p>
          <a:p>
            <a:r>
              <a:rPr lang="en-US" dirty="0">
                <a:sym typeface="Wingdings"/>
              </a:rPr>
              <a:t>Step-sibs</a:t>
            </a:r>
          </a:p>
          <a:p>
            <a:r>
              <a:rPr lang="en-US" dirty="0">
                <a:sym typeface="Wingdings"/>
              </a:rPr>
              <a:t>Adopted sibs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330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932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 </a:t>
            </a:r>
            <a:r>
              <a:rPr lang="en-US" dirty="0" err="1" smtClean="0"/>
              <a:t>Mainten</a:t>
            </a:r>
            <a:r>
              <a:rPr lang="en-US" dirty="0" smtClean="0"/>
              <a:t>. </a:t>
            </a:r>
            <a:r>
              <a:rPr lang="en-US" dirty="0" err="1" smtClean="0"/>
              <a:t>Behav’s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(</a:t>
            </a:r>
            <a:r>
              <a:rPr lang="en-US" sz="2400" dirty="0" err="1" smtClean="0"/>
              <a:t>Mikkelson</a:t>
            </a:r>
            <a:r>
              <a:rPr lang="en-US" sz="2400" dirty="0" smtClean="0"/>
              <a:t> et al., 2011)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7037"/>
            <a:ext cx="9144000" cy="5900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95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700"/>
            <a:ext cx="8229600" cy="809314"/>
          </a:xfrm>
        </p:spPr>
        <p:txBody>
          <a:bodyPr/>
          <a:lstStyle/>
          <a:p>
            <a:r>
              <a:rPr lang="en-US" dirty="0" smtClean="0"/>
              <a:t>Common “issues”?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485" y="1049060"/>
            <a:ext cx="8762040" cy="5613392"/>
          </a:xfrm>
        </p:spPr>
        <p:txBody>
          <a:bodyPr>
            <a:normAutofit/>
          </a:bodyPr>
          <a:lstStyle/>
          <a:p>
            <a:r>
              <a:rPr lang="en-US" dirty="0" smtClean="0"/>
              <a:t>Differential parenting?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Roles</a:t>
            </a:r>
          </a:p>
          <a:p>
            <a:endParaRPr lang="en-US" sz="1200" dirty="0" smtClean="0">
              <a:hlinkClick r:id="rId3"/>
            </a:endParaRPr>
          </a:p>
          <a:p>
            <a:endParaRPr lang="en-US" sz="1200" dirty="0" smtClean="0">
              <a:hlinkClick r:id="rId3"/>
            </a:endParaRPr>
          </a:p>
          <a:p>
            <a:endParaRPr lang="en-US" sz="1200" dirty="0">
              <a:hlinkClick r:id="rId3"/>
            </a:endParaRPr>
          </a:p>
          <a:p>
            <a:pPr marL="0" indent="0">
              <a:buNone/>
            </a:pPr>
            <a:endParaRPr lang="en-US" sz="1200" dirty="0">
              <a:hlinkClick r:id="rId3"/>
            </a:endParaRPr>
          </a:p>
          <a:p>
            <a:r>
              <a:rPr lang="en-US" sz="1200" dirty="0" smtClean="0">
                <a:hlinkClick r:id="rId3"/>
              </a:rPr>
              <a:t>https</a:t>
            </a:r>
            <a:r>
              <a:rPr lang="en-US" sz="1200" dirty="0">
                <a:hlinkClick r:id="rId3"/>
              </a:rPr>
              <a:t>://www.facebook.com/video.php?v=10152637025366308&amp;fref=</a:t>
            </a:r>
            <a:r>
              <a:rPr lang="en-US" sz="1200" dirty="0" smtClean="0">
                <a:hlinkClick r:id="rId3"/>
              </a:rPr>
              <a:t>nf</a:t>
            </a:r>
            <a:endParaRPr lang="en-US" dirty="0" smtClean="0"/>
          </a:p>
          <a:p>
            <a:r>
              <a:rPr lang="en-US" dirty="0" smtClean="0"/>
              <a:t>Birth order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</a:t>
            </a:r>
            <a:r>
              <a:rPr lang="en-US" dirty="0" smtClean="0"/>
              <a:t>       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Rivalry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86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556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>
                <a:latin typeface="Arial" charset="0"/>
              </a:rPr>
              <a:t>Sibling Abuse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990033"/>
                </a:solidFill>
                <a:latin typeface="Arial" charset="0"/>
              </a:rPr>
              <a:t>In Straus &amp; </a:t>
            </a:r>
            <a:r>
              <a:rPr lang="en-US" dirty="0" err="1">
                <a:solidFill>
                  <a:srgbClr val="990033"/>
                </a:solidFill>
                <a:latin typeface="Arial" charset="0"/>
              </a:rPr>
              <a:t>Gelles</a:t>
            </a:r>
            <a:r>
              <a:rPr lang="en-US" dirty="0">
                <a:solidFill>
                  <a:srgbClr val="990033"/>
                </a:solidFill>
                <a:latin typeface="Arial" charset="0"/>
              </a:rPr>
              <a:t> (1988) study…</a:t>
            </a:r>
          </a:p>
          <a:p>
            <a:pPr lvl="1" eaLnBrk="1" hangingPunct="1"/>
            <a:r>
              <a:rPr lang="en-US" dirty="0" smtClean="0">
                <a:solidFill>
                  <a:srgbClr val="990033"/>
                </a:solidFill>
                <a:latin typeface="Arial" charset="0"/>
              </a:rPr>
              <a:t>   </a:t>
            </a:r>
            <a:endParaRPr lang="en-US" sz="1600" dirty="0">
              <a:solidFill>
                <a:srgbClr val="990033"/>
              </a:solidFill>
              <a:latin typeface="Arial" charset="0"/>
            </a:endParaRPr>
          </a:p>
          <a:p>
            <a:pPr lvl="1" eaLnBrk="1" hangingPunct="1"/>
            <a:r>
              <a:rPr lang="en-US" dirty="0" smtClean="0">
                <a:solidFill>
                  <a:srgbClr val="990033"/>
                </a:solidFill>
                <a:latin typeface="Arial" charset="0"/>
              </a:rPr>
              <a:t>                                    </a:t>
            </a:r>
            <a:r>
              <a:rPr lang="en-US" dirty="0">
                <a:solidFill>
                  <a:srgbClr val="990033"/>
                </a:solidFill>
                <a:latin typeface="Arial" charset="0"/>
              </a:rPr>
              <a:t>hit sib</a:t>
            </a:r>
          </a:p>
          <a:p>
            <a:pPr lvl="1" eaLnBrk="1" hangingPunct="1"/>
            <a:r>
              <a:rPr lang="en-US" dirty="0" smtClean="0">
                <a:solidFill>
                  <a:srgbClr val="990033"/>
                </a:solidFill>
                <a:latin typeface="Arial" charset="0"/>
              </a:rPr>
              <a:t>                                     severe </a:t>
            </a:r>
            <a:r>
              <a:rPr lang="en-US" dirty="0" smtClean="0">
                <a:solidFill>
                  <a:srgbClr val="990033"/>
                </a:solidFill>
                <a:latin typeface="Arial" charset="0"/>
              </a:rPr>
              <a:t>viol</a:t>
            </a:r>
            <a:endParaRPr lang="en-US" dirty="0">
              <a:solidFill>
                <a:srgbClr val="990033"/>
              </a:solidFill>
              <a:latin typeface="Arial" charset="0"/>
            </a:endParaRPr>
          </a:p>
          <a:p>
            <a:pPr lvl="1" eaLnBrk="1" hangingPunct="1"/>
            <a:r>
              <a:rPr lang="en-US" dirty="0">
                <a:solidFill>
                  <a:srgbClr val="990033"/>
                </a:solidFill>
                <a:latin typeface="Arial" charset="0"/>
              </a:rPr>
              <a:t>2/3 (ages 15-17) </a:t>
            </a:r>
            <a:r>
              <a:rPr lang="en-US" i="1" dirty="0">
                <a:solidFill>
                  <a:srgbClr val="990033"/>
                </a:solidFill>
                <a:latin typeface="Arial" charset="0"/>
              </a:rPr>
              <a:t>assault </a:t>
            </a:r>
            <a:r>
              <a:rPr lang="en-US" dirty="0">
                <a:solidFill>
                  <a:srgbClr val="990033"/>
                </a:solidFill>
                <a:latin typeface="Arial" charset="0"/>
              </a:rPr>
              <a:t>sib </a:t>
            </a:r>
            <a:r>
              <a:rPr lang="en-US" dirty="0" smtClean="0">
                <a:solidFill>
                  <a:srgbClr val="990033"/>
                </a:solidFill>
                <a:latin typeface="Arial" charset="0"/>
              </a:rPr>
              <a:t>@ least 1x</a:t>
            </a:r>
            <a:endParaRPr lang="en-US" dirty="0">
              <a:solidFill>
                <a:srgbClr val="990033"/>
              </a:solidFill>
              <a:latin typeface="Arial" charset="0"/>
            </a:endParaRPr>
          </a:p>
          <a:p>
            <a:pPr lvl="1" eaLnBrk="1" hangingPunct="1"/>
            <a:r>
              <a:rPr lang="en-US" dirty="0" smtClean="0">
                <a:solidFill>
                  <a:srgbClr val="990033"/>
                </a:solidFill>
                <a:latin typeface="Arial" charset="0"/>
              </a:rPr>
              <a:t>                    </a:t>
            </a:r>
            <a:endParaRPr lang="en-US" dirty="0">
              <a:solidFill>
                <a:srgbClr val="990033"/>
              </a:solidFill>
              <a:latin typeface="Arial" charset="0"/>
            </a:endParaRPr>
          </a:p>
          <a:p>
            <a:pPr eaLnBrk="1" hangingPunct="1"/>
            <a:endParaRPr lang="en-US" dirty="0">
              <a:solidFill>
                <a:schemeClr val="accent2"/>
              </a:solidFill>
              <a:latin typeface="Arial" charset="0"/>
            </a:endParaRPr>
          </a:p>
          <a:p>
            <a:pPr eaLnBrk="1" hangingPunct="1"/>
            <a:r>
              <a:rPr lang="en-US" dirty="0">
                <a:solidFill>
                  <a:srgbClr val="006600"/>
                </a:solidFill>
                <a:latin typeface="Arial" charset="0"/>
              </a:rPr>
              <a:t>Diff. b/w </a:t>
            </a:r>
            <a:r>
              <a:rPr lang="en-US" i="1" dirty="0">
                <a:solidFill>
                  <a:srgbClr val="006600"/>
                </a:solidFill>
                <a:latin typeface="Arial" charset="0"/>
              </a:rPr>
              <a:t>abusive </a:t>
            </a:r>
            <a:r>
              <a:rPr lang="en-US" i="1" dirty="0" err="1">
                <a:solidFill>
                  <a:srgbClr val="006600"/>
                </a:solidFill>
                <a:latin typeface="Arial" charset="0"/>
              </a:rPr>
              <a:t>behav</a:t>
            </a:r>
            <a:r>
              <a:rPr lang="en-US" i="1" dirty="0">
                <a:solidFill>
                  <a:srgbClr val="006600"/>
                </a:solidFill>
                <a:latin typeface="Arial" charset="0"/>
              </a:rPr>
              <a:t>.</a:t>
            </a:r>
            <a:r>
              <a:rPr lang="en-US" dirty="0">
                <a:solidFill>
                  <a:srgbClr val="006600"/>
                </a:solidFill>
                <a:latin typeface="Arial" charset="0"/>
              </a:rPr>
              <a:t> &amp; </a:t>
            </a:r>
            <a:r>
              <a:rPr lang="en-US" i="1" dirty="0">
                <a:solidFill>
                  <a:srgbClr val="006600"/>
                </a:solidFill>
                <a:latin typeface="Arial" charset="0"/>
              </a:rPr>
              <a:t>abusive </a:t>
            </a:r>
            <a:r>
              <a:rPr lang="en-US" i="1" dirty="0" err="1" smtClean="0">
                <a:solidFill>
                  <a:srgbClr val="006600"/>
                </a:solidFill>
                <a:latin typeface="Arial" charset="0"/>
              </a:rPr>
              <a:t>Rs</a:t>
            </a:r>
            <a:endParaRPr lang="en-US" i="1" dirty="0">
              <a:solidFill>
                <a:srgbClr val="0066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7121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080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>
                <a:latin typeface="Arial" charset="0"/>
              </a:rPr>
              <a:t>How to Tell…</a:t>
            </a:r>
            <a:br>
              <a:rPr lang="en-US" sz="4000">
                <a:latin typeface="Arial" charset="0"/>
              </a:rPr>
            </a:br>
            <a:r>
              <a:rPr lang="en-US" sz="4000">
                <a:latin typeface="Arial" charset="0"/>
              </a:rPr>
              <a:t>Rivalry or Abuse?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87291"/>
            <a:ext cx="9144000" cy="5638800"/>
          </a:xfrm>
        </p:spPr>
        <p:txBody>
          <a:bodyPr/>
          <a:lstStyle/>
          <a:p>
            <a:pPr eaLnBrk="1" hangingPunct="1"/>
            <a:r>
              <a:rPr lang="en-US" dirty="0" err="1">
                <a:solidFill>
                  <a:srgbClr val="660066"/>
                </a:solidFill>
                <a:latin typeface="Arial" charset="0"/>
              </a:rPr>
              <a:t>Behav</a:t>
            </a:r>
            <a:r>
              <a:rPr lang="en-US" dirty="0">
                <a:solidFill>
                  <a:srgbClr val="660066"/>
                </a:solidFill>
                <a:latin typeface="Arial" charset="0"/>
              </a:rPr>
              <a:t>. age-</a:t>
            </a:r>
            <a:r>
              <a:rPr lang="en-US" dirty="0" err="1" smtClean="0">
                <a:solidFill>
                  <a:srgbClr val="660066"/>
                </a:solidFill>
                <a:latin typeface="Arial" charset="0"/>
              </a:rPr>
              <a:t>approp</a:t>
            </a:r>
            <a:r>
              <a:rPr lang="en-US" dirty="0" smtClean="0">
                <a:solidFill>
                  <a:srgbClr val="660066"/>
                </a:solidFill>
                <a:latin typeface="Arial" charset="0"/>
              </a:rPr>
              <a:t>?</a:t>
            </a:r>
          </a:p>
          <a:p>
            <a:pPr eaLnBrk="1" hangingPunct="1"/>
            <a:endParaRPr lang="en-US" dirty="0">
              <a:solidFill>
                <a:srgbClr val="660066"/>
              </a:solidFill>
              <a:latin typeface="Arial" charset="0"/>
            </a:endParaRPr>
          </a:p>
          <a:p>
            <a:pPr eaLnBrk="1" hangingPunct="1"/>
            <a:r>
              <a:rPr lang="en-US" dirty="0">
                <a:solidFill>
                  <a:srgbClr val="CC3300"/>
                </a:solidFill>
                <a:latin typeface="Arial" charset="0"/>
              </a:rPr>
              <a:t>How often &amp; long has </a:t>
            </a:r>
            <a:r>
              <a:rPr lang="en-US" dirty="0" err="1">
                <a:solidFill>
                  <a:srgbClr val="CC3300"/>
                </a:solidFill>
                <a:latin typeface="Arial" charset="0"/>
              </a:rPr>
              <a:t>behav</a:t>
            </a:r>
            <a:r>
              <a:rPr lang="en-US" dirty="0">
                <a:solidFill>
                  <a:srgbClr val="CC3300"/>
                </a:solidFill>
                <a:latin typeface="Arial" charset="0"/>
              </a:rPr>
              <a:t>. </a:t>
            </a:r>
            <a:r>
              <a:rPr lang="en-US" dirty="0" smtClean="0">
                <a:solidFill>
                  <a:srgbClr val="CC3300"/>
                </a:solidFill>
                <a:latin typeface="Arial" charset="0"/>
              </a:rPr>
              <a:t>occurred</a:t>
            </a:r>
            <a:r>
              <a:rPr lang="en-US" dirty="0" smtClean="0">
                <a:solidFill>
                  <a:srgbClr val="CC3300"/>
                </a:solidFill>
                <a:latin typeface="Arial" charset="0"/>
              </a:rPr>
              <a:t>?</a:t>
            </a:r>
          </a:p>
          <a:p>
            <a:pPr eaLnBrk="1" hangingPunct="1"/>
            <a:endParaRPr lang="en-US" dirty="0">
              <a:solidFill>
                <a:srgbClr val="CC3300"/>
              </a:solidFill>
              <a:latin typeface="Arial" charset="0"/>
            </a:endParaRPr>
          </a:p>
          <a:p>
            <a:pPr eaLnBrk="1" hangingPunct="1"/>
            <a:r>
              <a:rPr lang="en-US" dirty="0">
                <a:solidFill>
                  <a:srgbClr val="006600"/>
                </a:solidFill>
                <a:latin typeface="Arial" charset="0"/>
              </a:rPr>
              <a:t>Aspect of </a:t>
            </a:r>
            <a:r>
              <a:rPr lang="en-US" dirty="0" err="1" smtClean="0">
                <a:solidFill>
                  <a:srgbClr val="006600"/>
                </a:solidFill>
                <a:latin typeface="Arial" charset="0"/>
              </a:rPr>
              <a:t>victimizat</a:t>
            </a:r>
            <a:r>
              <a:rPr lang="en-US" dirty="0" smtClean="0">
                <a:solidFill>
                  <a:srgbClr val="006600"/>
                </a:solidFill>
                <a:latin typeface="Arial" charset="0"/>
              </a:rPr>
              <a:t>. </a:t>
            </a:r>
            <a:r>
              <a:rPr lang="en-US" dirty="0">
                <a:solidFill>
                  <a:srgbClr val="006600"/>
                </a:solidFill>
                <a:latin typeface="Arial" charset="0"/>
              </a:rPr>
              <a:t>in </a:t>
            </a:r>
            <a:r>
              <a:rPr lang="en-US" dirty="0" err="1">
                <a:solidFill>
                  <a:srgbClr val="006600"/>
                </a:solidFill>
                <a:latin typeface="Arial" charset="0"/>
              </a:rPr>
              <a:t>behav</a:t>
            </a:r>
            <a:r>
              <a:rPr lang="en-US" dirty="0" smtClean="0">
                <a:solidFill>
                  <a:srgbClr val="006600"/>
                </a:solidFill>
                <a:latin typeface="Arial" charset="0"/>
              </a:rPr>
              <a:t>?</a:t>
            </a:r>
          </a:p>
          <a:p>
            <a:pPr eaLnBrk="1" hangingPunct="1"/>
            <a:endParaRPr lang="en-US" dirty="0">
              <a:solidFill>
                <a:srgbClr val="006600"/>
              </a:solidFill>
              <a:latin typeface="Arial" charset="0"/>
            </a:endParaRPr>
          </a:p>
          <a:p>
            <a:pPr eaLnBrk="1" hangingPunct="1"/>
            <a:r>
              <a:rPr lang="en-US" dirty="0">
                <a:solidFill>
                  <a:schemeClr val="accent2"/>
                </a:solidFill>
                <a:latin typeface="Arial" charset="0"/>
              </a:rPr>
              <a:t>Purpose of </a:t>
            </a:r>
            <a:r>
              <a:rPr lang="en-US" dirty="0" err="1">
                <a:solidFill>
                  <a:schemeClr val="accent2"/>
                </a:solidFill>
                <a:latin typeface="Arial" charset="0"/>
              </a:rPr>
              <a:t>behav</a:t>
            </a:r>
            <a:r>
              <a:rPr lang="en-US" dirty="0">
                <a:solidFill>
                  <a:schemeClr val="accent2"/>
                </a:solidFill>
                <a:latin typeface="Arial" charset="0"/>
              </a:rPr>
              <a:t>?</a:t>
            </a:r>
          </a:p>
          <a:p>
            <a:pPr eaLnBrk="1" hangingPunct="1"/>
            <a:endParaRPr lang="en-US" dirty="0">
              <a:solidFill>
                <a:schemeClr val="accent2"/>
              </a:solidFill>
              <a:latin typeface="Arial" charset="0"/>
            </a:endParaRPr>
          </a:p>
          <a:p>
            <a:pPr eaLnBrk="1" hangingPunct="1"/>
            <a:r>
              <a:rPr lang="en-US" dirty="0">
                <a:latin typeface="Arial" charset="0"/>
              </a:rPr>
              <a:t>Any </a:t>
            </a:r>
            <a:r>
              <a:rPr lang="ja-JP" altLang="en-US" dirty="0">
                <a:latin typeface="Arial" charset="0"/>
              </a:rPr>
              <a:t>“</a:t>
            </a:r>
            <a:r>
              <a:rPr lang="en-US" dirty="0">
                <a:latin typeface="Arial" charset="0"/>
              </a:rPr>
              <a:t>standard signs</a:t>
            </a:r>
            <a:r>
              <a:rPr lang="ja-JP" altLang="en-US" dirty="0">
                <a:latin typeface="Arial" charset="0"/>
              </a:rPr>
              <a:t>”</a:t>
            </a:r>
            <a:r>
              <a:rPr lang="en-US" dirty="0">
                <a:latin typeface="Arial" charset="0"/>
              </a:rPr>
              <a:t> can indicate sib abuse</a:t>
            </a:r>
          </a:p>
        </p:txBody>
      </p:sp>
    </p:spTree>
    <p:extLst>
      <p:ext uri="{BB962C8B-B14F-4D97-AF65-F5344CB8AC3E}">
        <p14:creationId xmlns:p14="http://schemas.microsoft.com/office/powerpoint/2010/main" val="547921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Sibling Bond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https://www.ted.com/talks/jeffrey_kluger_the_sibling_bond</a:t>
            </a:r>
          </a:p>
        </p:txBody>
      </p:sp>
    </p:spTree>
    <p:extLst>
      <p:ext uri="{BB962C8B-B14F-4D97-AF65-F5344CB8AC3E}">
        <p14:creationId xmlns:p14="http://schemas.microsoft.com/office/powerpoint/2010/main" val="344360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270</Words>
  <Application>Microsoft Office PowerPoint</Application>
  <PresentationFormat>On-screen Show (4:3)</PresentationFormat>
  <Paragraphs>70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ＭＳ Ｐゴシック</vt:lpstr>
      <vt:lpstr>Arial</vt:lpstr>
      <vt:lpstr>Calibri</vt:lpstr>
      <vt:lpstr>Wingdings</vt:lpstr>
      <vt:lpstr>Office Theme</vt:lpstr>
      <vt:lpstr>PowerPoint Presentation</vt:lpstr>
      <vt:lpstr>Ways Sib Rs Unique (Deater-Deckard et al., 2002)</vt:lpstr>
      <vt:lpstr>Types</vt:lpstr>
      <vt:lpstr>R Mainten. Behav’s (Mikkelson et al., 2011)</vt:lpstr>
      <vt:lpstr>Common “issues”?</vt:lpstr>
      <vt:lpstr>Sibling Abuse</vt:lpstr>
      <vt:lpstr>How to Tell… Rivalry or Abuse?</vt:lpstr>
      <vt:lpstr>The Sibling Bond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Eckstein</dc:creator>
  <cp:lastModifiedBy>Jessica Eckstein</cp:lastModifiedBy>
  <cp:revision>40</cp:revision>
  <dcterms:created xsi:type="dcterms:W3CDTF">2015-01-08T22:29:39Z</dcterms:created>
  <dcterms:modified xsi:type="dcterms:W3CDTF">2017-03-01T12:43:46Z</dcterms:modified>
</cp:coreProperties>
</file>