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2" r:id="rId3"/>
    <p:sldId id="263" r:id="rId4"/>
    <p:sldId id="264" r:id="rId5"/>
    <p:sldId id="265" r:id="rId6"/>
    <p:sldId id="261" r:id="rId7"/>
    <p:sldId id="266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F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53" autoAdjust="0"/>
    <p:restoredTop sz="67403" autoAdjust="0"/>
  </p:normalViewPr>
  <p:slideViewPr>
    <p:cSldViewPr snapToGrid="0">
      <p:cViewPr varScale="1">
        <p:scale>
          <a:sx n="78" d="100"/>
          <a:sy n="78" d="100"/>
        </p:scale>
        <p:origin x="9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3F8B0-DFCE-45D2-AA16-AFA1390E0271}" type="datetimeFigureOut">
              <a:rPr lang="en-US" smtClean="0"/>
              <a:t>4/8/17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238C7-E778-485D-859B-8DA05EB6C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01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238C7-E778-485D-859B-8DA05EB6C6F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913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90BD1-CA0D-0146-9374-FF08249927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84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97F8A-7EF5-5845-B1DF-9F5E1D1B2B6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39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9E2D-4E91-45B5-956E-8999919C1C4F}" type="datetimeFigureOut">
              <a:rPr lang="en-US" smtClean="0"/>
              <a:t>4/8/17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83047-F26B-460F-AEFC-0B1EADA8D0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9E2D-4E91-45B5-956E-8999919C1C4F}" type="datetimeFigureOut">
              <a:rPr lang="en-US" smtClean="0"/>
              <a:t>4/8/17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83047-F26B-460F-AEFC-0B1EADA8D0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9E2D-4E91-45B5-956E-8999919C1C4F}" type="datetimeFigureOut">
              <a:rPr lang="en-US" smtClean="0"/>
              <a:t>4/8/17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83047-F26B-460F-AEFC-0B1EADA8D0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9E2D-4E91-45B5-956E-8999919C1C4F}" type="datetimeFigureOut">
              <a:rPr lang="en-US" smtClean="0"/>
              <a:t>4/8/17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83047-F26B-460F-AEFC-0B1EADA8D0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9E2D-4E91-45B5-956E-8999919C1C4F}" type="datetimeFigureOut">
              <a:rPr lang="en-US" smtClean="0"/>
              <a:t>4/8/17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83047-F26B-460F-AEFC-0B1EADA8D0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9E2D-4E91-45B5-956E-8999919C1C4F}" type="datetimeFigureOut">
              <a:rPr lang="en-US" smtClean="0"/>
              <a:t>4/8/17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83047-F26B-460F-AEFC-0B1EADA8D0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9E2D-4E91-45B5-956E-8999919C1C4F}" type="datetimeFigureOut">
              <a:rPr lang="en-US" smtClean="0"/>
              <a:t>4/8/17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83047-F26B-460F-AEFC-0B1EADA8D0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9E2D-4E91-45B5-956E-8999919C1C4F}" type="datetimeFigureOut">
              <a:rPr lang="en-US" smtClean="0"/>
              <a:t>4/8/17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83047-F26B-460F-AEFC-0B1EADA8D0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9E2D-4E91-45B5-956E-8999919C1C4F}" type="datetimeFigureOut">
              <a:rPr lang="en-US" smtClean="0"/>
              <a:t>4/8/17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83047-F26B-460F-AEFC-0B1EADA8D0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9E2D-4E91-45B5-956E-8999919C1C4F}" type="datetimeFigureOut">
              <a:rPr lang="en-US" smtClean="0"/>
              <a:t>4/8/17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83047-F26B-460F-AEFC-0B1EADA8D0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9E2D-4E91-45B5-956E-8999919C1C4F}" type="datetimeFigureOut">
              <a:rPr lang="en-US" smtClean="0"/>
              <a:t>4/8/17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83047-F26B-460F-AEFC-0B1EADA8D0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39E2D-4E91-45B5-956E-8999919C1C4F}" type="datetimeFigureOut">
              <a:rPr lang="en-US" smtClean="0"/>
              <a:t>4/8/17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83047-F26B-460F-AEFC-0B1EADA8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86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83521"/>
            <a:ext cx="7772400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Family </a:t>
            </a:r>
            <a:r>
              <a:rPr lang="en-US" dirty="0" err="1" smtClean="0"/>
              <a:t>Comm</a:t>
            </a:r>
            <a:r>
              <a:rPr lang="en-US" dirty="0" smtClean="0"/>
              <a:t> Environments =&gt;          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“knowledge structures that represent the internal world of the family and provide a basis for interpreting what family members say and do”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04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Protectives</a:t>
            </a:r>
            <a:r>
              <a:rPr lang="en-US" dirty="0"/>
              <a:t/>
            </a:r>
            <a:br>
              <a:rPr lang="en-US" dirty="0"/>
            </a:br>
            <a:r>
              <a:rPr lang="en-US" sz="3000" dirty="0" smtClean="0"/>
              <a:t>(</a:t>
            </a: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Low </a:t>
            </a:r>
            <a:r>
              <a:rPr lang="en-US" sz="3000" dirty="0" err="1">
                <a:solidFill>
                  <a:schemeClr val="accent6">
                    <a:lumMod val="75000"/>
                  </a:schemeClr>
                </a:solidFill>
              </a:rPr>
              <a:t>convo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000" dirty="0"/>
              <a:t>&amp; </a:t>
            </a:r>
            <a:r>
              <a:rPr lang="en-US" sz="3000" dirty="0">
                <a:solidFill>
                  <a:srgbClr val="FF2F92"/>
                </a:solidFill>
              </a:rPr>
              <a:t>High conform</a:t>
            </a:r>
            <a:r>
              <a:rPr lang="en-US" sz="30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557" y="1825625"/>
            <a:ext cx="8490857" cy="4351338"/>
          </a:xfrm>
        </p:spPr>
        <p:txBody>
          <a:bodyPr/>
          <a:lstStyle/>
          <a:p>
            <a:r>
              <a:rPr lang="en-US" dirty="0" smtClean="0"/>
              <a:t>Emphasize  </a:t>
            </a:r>
          </a:p>
          <a:p>
            <a:r>
              <a:rPr lang="en-US" dirty="0" smtClean="0"/>
              <a:t>                              w/ conceptual matters;                                    </a:t>
            </a:r>
          </a:p>
          <a:p>
            <a:endParaRPr lang="en-US" dirty="0" smtClean="0"/>
          </a:p>
          <a:p>
            <a:r>
              <a:rPr lang="en-US" dirty="0" smtClean="0"/>
              <a:t>  </a:t>
            </a:r>
          </a:p>
          <a:p>
            <a:r>
              <a:rPr lang="en-US" dirty="0" smtClean="0"/>
              <a:t>Kids more likely influenced by   </a:t>
            </a:r>
          </a:p>
          <a:p>
            <a:r>
              <a:rPr lang="en-US" dirty="0" smtClean="0"/>
              <a:t>Climate: maintaining appearance of family peace/harmony by                </a:t>
            </a:r>
          </a:p>
          <a:p>
            <a:r>
              <a:rPr lang="en-US" dirty="0" smtClean="0"/>
              <a:t>Typically, parents “Separates”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111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Laissez </a:t>
            </a:r>
            <a:r>
              <a:rPr lang="en-US" b="1" dirty="0" err="1" smtClean="0"/>
              <a:t>Faires</a:t>
            </a:r>
            <a:r>
              <a:rPr lang="en-US" dirty="0"/>
              <a:t/>
            </a:r>
            <a:br>
              <a:rPr lang="en-US" dirty="0"/>
            </a:br>
            <a:r>
              <a:rPr lang="en-US" sz="3000" dirty="0" smtClean="0"/>
              <a:t>(</a:t>
            </a: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Low </a:t>
            </a:r>
            <a:r>
              <a:rPr lang="en-US" sz="3000" dirty="0" err="1">
                <a:solidFill>
                  <a:schemeClr val="accent6">
                    <a:lumMod val="75000"/>
                  </a:schemeClr>
                </a:solidFill>
              </a:rPr>
              <a:t>convo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000" dirty="0"/>
              <a:t>&amp; </a:t>
            </a:r>
            <a:r>
              <a:rPr lang="en-US" sz="3000" dirty="0" smtClean="0">
                <a:solidFill>
                  <a:srgbClr val="FF2F92"/>
                </a:solidFill>
              </a:rPr>
              <a:t>Low </a:t>
            </a:r>
            <a:r>
              <a:rPr lang="en-US" sz="3000" dirty="0">
                <a:solidFill>
                  <a:srgbClr val="FF2F92"/>
                </a:solidFill>
              </a:rPr>
              <a:t>conform</a:t>
            </a:r>
            <a:r>
              <a:rPr lang="en-US" sz="30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1" y="1825625"/>
            <a:ext cx="8588829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  </a:t>
            </a:r>
          </a:p>
          <a:p>
            <a:r>
              <a:rPr lang="en-US" dirty="0" smtClean="0"/>
              <a:t>Members ”emotionally divorced” from each other</a:t>
            </a:r>
          </a:p>
          <a:p>
            <a:r>
              <a:rPr lang="en-US" dirty="0" smtClean="0"/>
              <a:t>  </a:t>
            </a:r>
          </a:p>
          <a:p>
            <a:r>
              <a:rPr lang="en-US" dirty="0" smtClean="0"/>
              <a:t>Parents &amp; kids pursue                          w/ little concern for needs/desires of other members</a:t>
            </a:r>
          </a:p>
          <a:p>
            <a:r>
              <a:rPr lang="en-US" dirty="0" smtClean="0"/>
              <a:t>Individuality/Personal freedom fostered            </a:t>
            </a:r>
          </a:p>
          <a:p>
            <a:r>
              <a:rPr lang="en-US" dirty="0" smtClean="0"/>
              <a:t>Typically, parents “Independent-Separates” or “mixed”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0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46498"/>
            <a:ext cx="8229600" cy="57943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smtClean="0"/>
              <a:t>REVIEW: Family </a:t>
            </a:r>
            <a:r>
              <a:rPr lang="en-US" altLang="en-US" sz="4000" dirty="0"/>
              <a:t>System Features: Patterns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" y="718309"/>
            <a:ext cx="6367093" cy="613969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b="1" dirty="0" smtClean="0">
                <a:solidFill>
                  <a:srgbClr val="0000FF"/>
                </a:solidFill>
              </a:rPr>
              <a:t>Ways </a:t>
            </a:r>
            <a:r>
              <a:rPr lang="en-US" altLang="en-US" b="1" dirty="0">
                <a:solidFill>
                  <a:srgbClr val="0000FF"/>
                </a:solidFill>
              </a:rPr>
              <a:t>of </a:t>
            </a:r>
            <a:r>
              <a:rPr lang="en-US" altLang="en-US" b="1" dirty="0" smtClean="0">
                <a:solidFill>
                  <a:srgbClr val="0000FF"/>
                </a:solidFill>
              </a:rPr>
              <a:t>Being </a:t>
            </a:r>
            <a:r>
              <a:rPr lang="en-US" altLang="en-US" dirty="0" smtClean="0">
                <a:solidFill>
                  <a:srgbClr val="0000FF"/>
                </a:solidFill>
              </a:rPr>
              <a:t>develop</a:t>
            </a:r>
            <a:endParaRPr lang="en-US" altLang="en-US" b="1" dirty="0">
              <a:solidFill>
                <a:srgbClr val="0000FF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altLang="en-US" dirty="0" smtClean="0">
                <a:solidFill>
                  <a:srgbClr val="0000FF"/>
                </a:solidFill>
              </a:rPr>
              <a:t>Reliable: Predictable in general &amp; Unpredictable in detail   </a:t>
            </a:r>
            <a:endParaRPr lang="en-US" altLang="en-US" dirty="0">
              <a:solidFill>
                <a:srgbClr val="0000FF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altLang="en-US" dirty="0">
                <a:solidFill>
                  <a:srgbClr val="0000FF"/>
                </a:solidFill>
              </a:rPr>
              <a:t>Comprised of Roles &amp; </a:t>
            </a:r>
            <a:r>
              <a:rPr lang="en-US" altLang="en-US" dirty="0" smtClean="0">
                <a:solidFill>
                  <a:srgbClr val="0000FF"/>
                </a:solidFill>
              </a:rPr>
              <a:t>Rules</a:t>
            </a:r>
          </a:p>
          <a:p>
            <a:pPr lvl="1">
              <a:lnSpc>
                <a:spcPct val="80000"/>
              </a:lnSpc>
            </a:pPr>
            <a:endParaRPr lang="en-US" altLang="en-US" dirty="0" smtClean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dirty="0" smtClean="0">
                <a:solidFill>
                  <a:srgbClr val="0000FF"/>
                </a:solidFill>
              </a:rPr>
              <a:t>Power </a:t>
            </a:r>
            <a:r>
              <a:rPr lang="en-US" altLang="en-US" dirty="0" err="1" smtClean="0">
                <a:solidFill>
                  <a:srgbClr val="0000FF"/>
                </a:solidFill>
              </a:rPr>
              <a:t>distrib’s</a:t>
            </a:r>
            <a:r>
              <a:rPr lang="en-US" altLang="en-US" dirty="0" smtClean="0">
                <a:solidFill>
                  <a:srgbClr val="0000FF"/>
                </a:solidFill>
              </a:rPr>
              <a:t> – shift w/ needs</a:t>
            </a:r>
          </a:p>
          <a:p>
            <a:pPr lvl="1">
              <a:lnSpc>
                <a:spcPct val="80000"/>
              </a:lnSpc>
            </a:pPr>
            <a:r>
              <a:rPr lang="en-US" altLang="en-US" sz="3200" dirty="0">
                <a:solidFill>
                  <a:srgbClr val="0000FF"/>
                </a:solidFill>
              </a:rPr>
              <a:t>Ideal </a:t>
            </a:r>
            <a:r>
              <a:rPr lang="en-US" altLang="en-US" sz="3200" dirty="0">
                <a:solidFill>
                  <a:srgbClr val="0000FF"/>
                </a:solidFill>
                <a:sym typeface="Wingdings"/>
              </a:rPr>
              <a:t></a:t>
            </a:r>
            <a:r>
              <a:rPr lang="en-US" altLang="en-US" sz="3200" dirty="0">
                <a:solidFill>
                  <a:srgbClr val="0000FF"/>
                </a:solidFill>
              </a:rPr>
              <a:t> reliable, predictable patterns</a:t>
            </a:r>
          </a:p>
          <a:p>
            <a:pPr lvl="1">
              <a:lnSpc>
                <a:spcPct val="80000"/>
              </a:lnSpc>
            </a:pPr>
            <a:endParaRPr lang="en-US" altLang="en-US" sz="3200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dirty="0" smtClean="0">
                <a:solidFill>
                  <a:srgbClr val="0000FF"/>
                </a:solidFill>
              </a:rPr>
              <a:t>Decision-making</a:t>
            </a:r>
          </a:p>
          <a:p>
            <a:pPr>
              <a:lnSpc>
                <a:spcPct val="80000"/>
              </a:lnSpc>
            </a:pPr>
            <a:endParaRPr lang="en-US" altLang="en-US" dirty="0" smtClean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dirty="0" smtClean="0">
                <a:solidFill>
                  <a:srgbClr val="0000FF"/>
                </a:solidFill>
              </a:rPr>
              <a:t>Conflict resolution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3000" dirty="0">
              <a:solidFill>
                <a:srgbClr val="0000FF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sz="13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680681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46498"/>
            <a:ext cx="8229600" cy="57943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smtClean="0"/>
              <a:t>REVIEW: Family </a:t>
            </a:r>
            <a:r>
              <a:rPr lang="en-US" altLang="en-US" sz="4000" dirty="0"/>
              <a:t>System Features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" y="718309"/>
            <a:ext cx="7908759" cy="613969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3600" b="1" dirty="0">
                <a:solidFill>
                  <a:srgbClr val="660066"/>
                </a:solidFill>
              </a:rPr>
              <a:t>Homeostasis (System Equilibrium)</a:t>
            </a:r>
            <a:r>
              <a:rPr lang="en-US" altLang="en-US" sz="3600" dirty="0">
                <a:solidFill>
                  <a:srgbClr val="660066"/>
                </a:solidFill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altLang="en-US" sz="3200" dirty="0">
                <a:solidFill>
                  <a:srgbClr val="660066"/>
                </a:solidFill>
              </a:rPr>
              <a:t>Constant pull on </a:t>
            </a:r>
            <a:r>
              <a:rPr lang="en-US" altLang="en-US" sz="3200" dirty="0" err="1">
                <a:solidFill>
                  <a:srgbClr val="660066"/>
                </a:solidFill>
              </a:rPr>
              <a:t>systm</a:t>
            </a:r>
            <a:r>
              <a:rPr lang="en-US" altLang="en-US" sz="3200" dirty="0">
                <a:solidFill>
                  <a:srgbClr val="660066"/>
                </a:solidFill>
              </a:rPr>
              <a:t> to NOT CHANGE</a:t>
            </a:r>
          </a:p>
          <a:p>
            <a:pPr lvl="2">
              <a:lnSpc>
                <a:spcPct val="80000"/>
              </a:lnSpc>
            </a:pPr>
            <a:endParaRPr lang="en-US" altLang="en-US" sz="3200" dirty="0">
              <a:solidFill>
                <a:srgbClr val="660066"/>
              </a:solidFill>
            </a:endParaRPr>
          </a:p>
          <a:p>
            <a:pPr lvl="2">
              <a:lnSpc>
                <a:spcPct val="80000"/>
              </a:lnSpc>
            </a:pPr>
            <a:r>
              <a:rPr lang="en-US" altLang="en-US" sz="3200" dirty="0" err="1">
                <a:solidFill>
                  <a:srgbClr val="660066"/>
                </a:solidFill>
              </a:rPr>
              <a:t>Systm</a:t>
            </a:r>
            <a:r>
              <a:rPr lang="en-US" altLang="en-US" sz="3200" dirty="0">
                <a:solidFill>
                  <a:srgbClr val="660066"/>
                </a:solidFill>
              </a:rPr>
              <a:t> seeks continual “usual” functioning</a:t>
            </a:r>
          </a:p>
          <a:p>
            <a:pPr marL="914377" lvl="2" indent="0">
              <a:lnSpc>
                <a:spcPct val="80000"/>
              </a:lnSpc>
              <a:buNone/>
            </a:pPr>
            <a:endParaRPr lang="en-US" altLang="en-US" sz="3200" dirty="0">
              <a:solidFill>
                <a:srgbClr val="660066"/>
              </a:solidFill>
            </a:endParaRPr>
          </a:p>
          <a:p>
            <a:pPr lvl="2">
              <a:lnSpc>
                <a:spcPct val="80000"/>
              </a:lnSpc>
            </a:pPr>
            <a:r>
              <a:rPr lang="en-US" altLang="en-US" sz="3200" b="1" dirty="0">
                <a:solidFill>
                  <a:srgbClr val="660066"/>
                </a:solidFill>
              </a:rPr>
              <a:t>Negative feedback loop</a:t>
            </a:r>
            <a:endParaRPr lang="en-US" altLang="en-US" sz="3200" dirty="0">
              <a:solidFill>
                <a:srgbClr val="660066"/>
              </a:solidFill>
            </a:endParaRPr>
          </a:p>
          <a:p>
            <a:pPr lvl="3">
              <a:lnSpc>
                <a:spcPct val="80000"/>
              </a:lnSpc>
            </a:pPr>
            <a:r>
              <a:rPr lang="en-US" altLang="en-US" sz="2800" dirty="0">
                <a:solidFill>
                  <a:srgbClr val="660066"/>
                </a:solidFill>
              </a:rPr>
              <a:t>info that returns </a:t>
            </a:r>
            <a:r>
              <a:rPr lang="en-US" altLang="en-US" sz="2800" dirty="0" err="1">
                <a:solidFill>
                  <a:srgbClr val="660066"/>
                </a:solidFill>
              </a:rPr>
              <a:t>systm</a:t>
            </a:r>
            <a:r>
              <a:rPr lang="en-US" altLang="en-US" sz="2800" dirty="0">
                <a:solidFill>
                  <a:srgbClr val="660066"/>
                </a:solidFill>
              </a:rPr>
              <a:t> to                             pre-set level </a:t>
            </a:r>
            <a:r>
              <a:rPr lang="en-US" altLang="en-US" sz="2800" dirty="0" err="1">
                <a:solidFill>
                  <a:srgbClr val="660066"/>
                </a:solidFill>
              </a:rPr>
              <a:t>reduc</a:t>
            </a:r>
            <a:r>
              <a:rPr lang="en-US" altLang="en-US" sz="2800" dirty="0">
                <a:solidFill>
                  <a:srgbClr val="660066"/>
                </a:solidFill>
              </a:rPr>
              <a:t>. </a:t>
            </a:r>
            <a:r>
              <a:rPr lang="en-US" altLang="en-US" sz="2800" dirty="0" err="1">
                <a:solidFill>
                  <a:srgbClr val="660066"/>
                </a:solidFill>
              </a:rPr>
              <a:t>deviat</a:t>
            </a:r>
            <a:endParaRPr lang="en-US" altLang="en-US" sz="2800" dirty="0">
              <a:solidFill>
                <a:srgbClr val="660066"/>
              </a:solidFill>
            </a:endParaRPr>
          </a:p>
          <a:p>
            <a:pPr lvl="2">
              <a:lnSpc>
                <a:spcPct val="80000"/>
              </a:lnSpc>
            </a:pPr>
            <a:endParaRPr lang="en-US" altLang="en-US" b="1" dirty="0">
              <a:solidFill>
                <a:srgbClr val="660066"/>
              </a:solidFill>
            </a:endParaRPr>
          </a:p>
          <a:p>
            <a:pPr lvl="2">
              <a:lnSpc>
                <a:spcPct val="80000"/>
              </a:lnSpc>
            </a:pPr>
            <a:endParaRPr lang="en-US" altLang="en-US" b="1" dirty="0" smtClean="0">
              <a:solidFill>
                <a:srgbClr val="660066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altLang="en-US" sz="3200" dirty="0">
                <a:solidFill>
                  <a:srgbClr val="660066"/>
                </a:solidFill>
              </a:rPr>
              <a:t>ALSO constant adaptation                          </a:t>
            </a:r>
            <a:r>
              <a:rPr lang="en-US" altLang="en-US" i="1" dirty="0" smtClean="0">
                <a:solidFill>
                  <a:srgbClr val="660066"/>
                </a:solidFill>
              </a:rPr>
              <a:t>(need</a:t>
            </a:r>
            <a:r>
              <a:rPr lang="en-US" altLang="en-US" dirty="0" smtClean="0">
                <a:solidFill>
                  <a:srgbClr val="660066"/>
                </a:solidFill>
              </a:rPr>
              <a:t> for change)</a:t>
            </a:r>
            <a:r>
              <a:rPr lang="en-US" altLang="en-US" sz="3200" dirty="0">
                <a:solidFill>
                  <a:srgbClr val="660066"/>
                </a:solidFill>
              </a:rPr>
              <a:t> -                                         </a:t>
            </a:r>
            <a:r>
              <a:rPr lang="en-US" altLang="en-US" sz="3200" b="1" dirty="0">
                <a:solidFill>
                  <a:srgbClr val="660066"/>
                </a:solidFill>
              </a:rPr>
              <a:t>positive feedback loop</a:t>
            </a:r>
            <a:endParaRPr lang="en-US" sz="3200" dirty="0"/>
          </a:p>
          <a:p>
            <a:pPr eaLnBrk="1" hangingPunct="1">
              <a:lnSpc>
                <a:spcPct val="80000"/>
              </a:lnSpc>
            </a:pPr>
            <a:endParaRPr lang="en-US" altLang="en-US" dirty="0"/>
          </a:p>
          <a:p>
            <a:pPr eaLnBrk="1" hangingPunct="1">
              <a:lnSpc>
                <a:spcPct val="80000"/>
              </a:lnSpc>
            </a:pPr>
            <a:endParaRPr lang="en-US" altLang="en-US" sz="13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02524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80803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 smtClean="0"/>
              <a:t>REVIEW: Cycle of Family Systems</a:t>
            </a:r>
            <a:endParaRPr lang="en-US" altLang="en-US" sz="28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48002"/>
            <a:ext cx="9144000" cy="600999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6600FF"/>
                </a:solidFill>
              </a:rPr>
              <a:t>Always wonder…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6600FF"/>
                </a:solidFill>
              </a:rPr>
              <a:t>How get </a:t>
            </a:r>
            <a:r>
              <a:rPr lang="en-US" altLang="en-US" i="1" dirty="0" smtClean="0">
                <a:solidFill>
                  <a:srgbClr val="6600FF"/>
                </a:solidFill>
              </a:rPr>
              <a:t>in</a:t>
            </a:r>
            <a:r>
              <a:rPr lang="en-US" altLang="en-US" dirty="0" smtClean="0">
                <a:solidFill>
                  <a:srgbClr val="6600FF"/>
                </a:solidFill>
              </a:rPr>
              <a:t> cycle?  Who starts?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6600"/>
                </a:solidFill>
              </a:rPr>
              <a:t>Family systems </a:t>
            </a:r>
            <a:r>
              <a:rPr lang="en-US" altLang="en-US" dirty="0" err="1" smtClean="0">
                <a:solidFill>
                  <a:srgbClr val="006600"/>
                </a:solidFill>
              </a:rPr>
              <a:t>thry</a:t>
            </a:r>
            <a:r>
              <a:rPr lang="en-US" altLang="en-US" dirty="0" smtClean="0">
                <a:solidFill>
                  <a:srgbClr val="006600"/>
                </a:solidFill>
              </a:rPr>
              <a:t> view: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6600"/>
                </a:solidFill>
              </a:rPr>
              <a:t>chicken/egg?  Impossible answer b/c…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6600"/>
                </a:solidFill>
              </a:rPr>
              <a:t>BOTH patterns cause OTHER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>
              <a:solidFill>
                <a:srgbClr val="006600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>
              <a:solidFill>
                <a:srgbClr val="006600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>
              <a:solidFill>
                <a:srgbClr val="006600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dirty="0" smtClean="0"/>
              <a:t>Reciprocity</a:t>
            </a:r>
            <a:endParaRPr lang="en-US" altLang="en-US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i="1" u="sng" dirty="0" smtClean="0"/>
              <a:t>Circular causality</a:t>
            </a:r>
            <a:r>
              <a:rPr lang="en-US" altLang="en-US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Each member’s </a:t>
            </a:r>
            <a:r>
              <a:rPr lang="en-US" altLang="en-US" dirty="0" err="1" smtClean="0"/>
              <a:t>behav</a:t>
            </a:r>
            <a:r>
              <a:rPr lang="en-US" altLang="en-US" dirty="0" smtClean="0"/>
              <a:t>. </a:t>
            </a:r>
            <a:r>
              <a:rPr lang="en-US" altLang="en-US" b="1" i="1" dirty="0" smtClean="0"/>
              <a:t>caused by</a:t>
            </a:r>
            <a:r>
              <a:rPr lang="en-US" altLang="en-US" i="1" dirty="0" smtClean="0"/>
              <a:t> (affects) </a:t>
            </a:r>
            <a:r>
              <a:rPr lang="en-US" altLang="en-US" dirty="0" smtClean="0"/>
              <a:t>&amp; </a:t>
            </a:r>
            <a:r>
              <a:rPr lang="en-US" altLang="en-US" b="1" i="1" dirty="0" smtClean="0"/>
              <a:t>causes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(effects)</a:t>
            </a:r>
            <a:r>
              <a:rPr lang="en-US" altLang="en-US" dirty="0" smtClean="0"/>
              <a:t> others’ </a:t>
            </a:r>
            <a:r>
              <a:rPr lang="en-US" altLang="en-US" dirty="0" err="1" smtClean="0"/>
              <a:t>behav’s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1428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6022"/>
          </a:xfrm>
        </p:spPr>
        <p:txBody>
          <a:bodyPr>
            <a:normAutofit/>
          </a:bodyPr>
          <a:lstStyle/>
          <a:p>
            <a:r>
              <a:rPr lang="en-US" dirty="0" smtClean="0"/>
              <a:t>How to ID a Family System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564" y="862048"/>
            <a:ext cx="8782877" cy="599595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ja-JP" dirty="0" smtClean="0">
                <a:latin typeface="Arial"/>
              </a:rPr>
              <a:t>COHESION</a:t>
            </a:r>
          </a:p>
          <a:p>
            <a:pPr lvl="1">
              <a:lnSpc>
                <a:spcPct val="90000"/>
              </a:lnSpc>
            </a:pPr>
            <a:r>
              <a:rPr lang="en-US" altLang="ja-JP" dirty="0" smtClean="0">
                <a:latin typeface="Arial"/>
              </a:rPr>
              <a:t>Emotional bonding </a:t>
            </a:r>
            <a:r>
              <a:rPr lang="en-US" altLang="ja-JP" dirty="0" err="1" smtClean="0">
                <a:latin typeface="Arial"/>
              </a:rPr>
              <a:t>twrd</a:t>
            </a:r>
            <a:r>
              <a:rPr lang="en-US" altLang="ja-JP" dirty="0" smtClean="0">
                <a:latin typeface="Arial"/>
              </a:rPr>
              <a:t> one another</a:t>
            </a:r>
          </a:p>
          <a:p>
            <a:pPr>
              <a:lnSpc>
                <a:spcPct val="90000"/>
              </a:lnSpc>
            </a:pPr>
            <a:r>
              <a:rPr lang="en-US" altLang="ja-JP" dirty="0" smtClean="0">
                <a:latin typeface="Arial"/>
              </a:rPr>
              <a:t>FLEXIBILITY</a:t>
            </a:r>
          </a:p>
          <a:p>
            <a:pPr lvl="1">
              <a:lnSpc>
                <a:spcPct val="90000"/>
              </a:lnSpc>
            </a:pPr>
            <a:r>
              <a:rPr lang="en-US" altLang="ja-JP" dirty="0" smtClean="0">
                <a:latin typeface="Arial"/>
              </a:rPr>
              <a:t>Amount of change in leadership, roles, rules</a:t>
            </a:r>
          </a:p>
          <a:p>
            <a:pPr>
              <a:lnSpc>
                <a:spcPct val="90000"/>
              </a:lnSpc>
            </a:pPr>
            <a:r>
              <a:rPr lang="en-US" altLang="ja-JP" dirty="0" smtClean="0">
                <a:latin typeface="Arial"/>
              </a:rPr>
              <a:t>COMMUNICATION</a:t>
            </a:r>
            <a:endParaRPr lang="en-US" altLang="ja-JP" dirty="0" smtClean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48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5155"/>
            <a:ext cx="8229600" cy="7637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Family </a:t>
            </a:r>
            <a:r>
              <a:rPr lang="en-US" b="1" dirty="0" smtClean="0"/>
              <a:t>Communication</a:t>
            </a:r>
            <a:r>
              <a:rPr lang="en-US" dirty="0" smtClean="0"/>
              <a:t> Patterns</a:t>
            </a:r>
            <a:br>
              <a:rPr lang="en-US" dirty="0" smtClean="0"/>
            </a:br>
            <a:r>
              <a:rPr lang="en-US" sz="2200" dirty="0"/>
              <a:t>(Fitzpatrick &amp; Ritchie, 1994)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477" y="1286363"/>
            <a:ext cx="8756541" cy="531591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Conversation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Orientation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</a:p>
          <a:p>
            <a:pPr lvl="1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Inaxns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about   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            conflict avoid. &amp; more willing to    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            depression &amp; dissatisfaction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Parents                        &amp;   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Constructive conflict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mngmnt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skills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Kids’ have better IP skills in romantic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Rs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rgbClr val="FF2F92"/>
                </a:solidFill>
              </a:rPr>
              <a:t>Conformity </a:t>
            </a:r>
            <a:r>
              <a:rPr lang="en-US" dirty="0" smtClean="0">
                <a:solidFill>
                  <a:srgbClr val="FF2F92"/>
                </a:solidFill>
              </a:rPr>
              <a:t>Orientation</a:t>
            </a:r>
          </a:p>
          <a:p>
            <a:pPr lvl="1"/>
            <a:r>
              <a:rPr lang="en-US" dirty="0" smtClean="0">
                <a:solidFill>
                  <a:srgbClr val="FF2F92"/>
                </a:solidFill>
              </a:rPr>
              <a:t>Climate stresses                                       in attitudes/beliefs/values</a:t>
            </a:r>
          </a:p>
          <a:p>
            <a:pPr lvl="1"/>
            <a:r>
              <a:rPr lang="en-US" dirty="0" smtClean="0">
                <a:solidFill>
                  <a:srgbClr val="FF2F92"/>
                </a:solidFill>
              </a:rPr>
              <a:t>                  conflict avoid. &amp; less   </a:t>
            </a:r>
          </a:p>
          <a:p>
            <a:pPr lvl="1"/>
            <a:r>
              <a:rPr lang="en-US" dirty="0" smtClean="0">
                <a:solidFill>
                  <a:srgbClr val="FF2F92"/>
                </a:solidFill>
              </a:rPr>
              <a:t>                      depression &amp; dissatisfaction</a:t>
            </a:r>
          </a:p>
          <a:p>
            <a:pPr lvl="1"/>
            <a:r>
              <a:rPr lang="en-US" dirty="0" err="1" smtClean="0">
                <a:solidFill>
                  <a:srgbClr val="FF2F92"/>
                </a:solidFill>
              </a:rPr>
              <a:t>Comm</a:t>
            </a:r>
            <a:r>
              <a:rPr lang="en-US" dirty="0" smtClean="0">
                <a:solidFill>
                  <a:srgbClr val="FF2F92"/>
                </a:solidFill>
              </a:rPr>
              <a:t> apprehension, young adults’ stress, secret-keeping, etc.</a:t>
            </a:r>
            <a:endParaRPr lang="en-US" dirty="0">
              <a:solidFill>
                <a:srgbClr val="FF2F92"/>
              </a:solidFill>
            </a:endParaRPr>
          </a:p>
          <a:p>
            <a:pPr marL="457189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5915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6526"/>
            <a:ext cx="7886700" cy="1325563"/>
          </a:xfrm>
        </p:spPr>
        <p:txBody>
          <a:bodyPr/>
          <a:lstStyle/>
          <a:p>
            <a:r>
              <a:rPr lang="en-US" dirty="0" smtClean="0"/>
              <a:t>Family Types based on 2 Patterns</a:t>
            </a:r>
            <a:br>
              <a:rPr lang="en-US" dirty="0" smtClean="0"/>
            </a:br>
            <a:r>
              <a:rPr lang="en-US" sz="2000" dirty="0"/>
              <a:t>(Fitzpatrick &amp; Ritchie, 1994)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386" y="1690688"/>
            <a:ext cx="6955971" cy="488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10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Consensuals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000" dirty="0" smtClean="0"/>
              <a:t>(</a:t>
            </a: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High </a:t>
            </a:r>
            <a:r>
              <a:rPr lang="en-US" sz="3000" dirty="0" err="1" smtClean="0">
                <a:solidFill>
                  <a:schemeClr val="accent6">
                    <a:lumMod val="75000"/>
                  </a:schemeClr>
                </a:solidFill>
              </a:rPr>
              <a:t>convo</a:t>
            </a: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000" dirty="0" smtClean="0"/>
              <a:t>&amp; </a:t>
            </a:r>
            <a:r>
              <a:rPr lang="en-US" sz="3000" dirty="0" smtClean="0">
                <a:solidFill>
                  <a:srgbClr val="FF2F92"/>
                </a:solidFill>
              </a:rPr>
              <a:t>High conform</a:t>
            </a:r>
            <a:r>
              <a:rPr lang="en-US" sz="3000" dirty="0" smtClean="0"/>
              <a:t>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913" y="1825625"/>
            <a:ext cx="8703129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Tension b/w:</a:t>
            </a:r>
          </a:p>
          <a:p>
            <a:pPr lvl="1"/>
            <a:r>
              <a:rPr lang="en-US" dirty="0" smtClean="0"/>
              <a:t>pressure to agree/preserve existing family hierarchy</a:t>
            </a:r>
          </a:p>
          <a:p>
            <a:pPr lvl="1"/>
            <a:r>
              <a:rPr lang="en-US" dirty="0" smtClean="0"/>
              <a:t>Vs.</a:t>
            </a:r>
          </a:p>
          <a:p>
            <a:pPr lvl="1"/>
            <a:r>
              <a:rPr lang="en-US" dirty="0" smtClean="0"/>
              <a:t>interest in open </a:t>
            </a:r>
            <a:r>
              <a:rPr lang="en-US" dirty="0" err="1" smtClean="0"/>
              <a:t>comm</a:t>
            </a:r>
            <a:r>
              <a:rPr lang="en-US" dirty="0" smtClean="0"/>
              <a:t>/new ideas 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Climate:                 </a:t>
            </a:r>
          </a:p>
          <a:p>
            <a:r>
              <a:rPr lang="en-US" dirty="0" smtClean="0"/>
              <a:t>Kids encouraged to                           , but expected to ultimately   </a:t>
            </a:r>
          </a:p>
          <a:p>
            <a:r>
              <a:rPr lang="en-US" dirty="0" smtClean="0"/>
              <a:t>Kids                                          OR     </a:t>
            </a:r>
          </a:p>
          <a:p>
            <a:r>
              <a:rPr lang="en-US" dirty="0" smtClean="0"/>
              <a:t>Typically, parents “Traditional” couple types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61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Pluralistics</a:t>
            </a:r>
            <a:r>
              <a:rPr lang="en-US" dirty="0"/>
              <a:t/>
            </a:r>
            <a:br>
              <a:rPr lang="en-US" dirty="0"/>
            </a:br>
            <a:r>
              <a:rPr lang="en-US" sz="3000" dirty="0"/>
              <a:t>(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</a:rPr>
              <a:t>High </a:t>
            </a:r>
            <a:r>
              <a:rPr lang="en-US" sz="3000" dirty="0" err="1">
                <a:solidFill>
                  <a:schemeClr val="accent6">
                    <a:lumMod val="75000"/>
                  </a:schemeClr>
                </a:solidFill>
              </a:rPr>
              <a:t>convo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000" dirty="0"/>
              <a:t>&amp; </a:t>
            </a:r>
            <a:r>
              <a:rPr lang="en-US" sz="3000" dirty="0" smtClean="0">
                <a:solidFill>
                  <a:srgbClr val="FF2F92"/>
                </a:solidFill>
              </a:rPr>
              <a:t>Low </a:t>
            </a:r>
            <a:r>
              <a:rPr lang="en-US" sz="3000" dirty="0">
                <a:solidFill>
                  <a:srgbClr val="FF2F92"/>
                </a:solidFill>
              </a:rPr>
              <a:t>conform</a:t>
            </a:r>
            <a:r>
              <a:rPr lang="en-US" sz="30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557" y="1825625"/>
            <a:ext cx="8474529" cy="4351338"/>
          </a:xfrm>
        </p:spPr>
        <p:txBody>
          <a:bodyPr/>
          <a:lstStyle/>
          <a:p>
            <a:r>
              <a:rPr lang="en-US" dirty="0" smtClean="0"/>
              <a:t>Open, unconstrained discussion involves   </a:t>
            </a:r>
          </a:p>
          <a:p>
            <a:r>
              <a:rPr lang="en-US" dirty="0" smtClean="0"/>
              <a:t>Fosters </a:t>
            </a:r>
            <a:r>
              <a:rPr lang="en-US" dirty="0" err="1" smtClean="0"/>
              <a:t>comm.competence</a:t>
            </a:r>
            <a:r>
              <a:rPr lang="en-US" dirty="0" smtClean="0"/>
              <a:t> &amp;    </a:t>
            </a:r>
          </a:p>
          <a:p>
            <a:r>
              <a:rPr lang="en-US" dirty="0" smtClean="0"/>
              <a:t>Kids encouraged to                            </a:t>
            </a:r>
            <a:r>
              <a:rPr lang="en-US" u="sng" dirty="0" smtClean="0"/>
              <a:t>&amp;</a:t>
            </a:r>
            <a:r>
              <a:rPr lang="en-US" dirty="0" smtClean="0"/>
              <a:t>                                              to parents’ views</a:t>
            </a:r>
          </a:p>
          <a:p>
            <a:r>
              <a:rPr lang="en-US" dirty="0" smtClean="0"/>
              <a:t>Kids encouraged to                                        &amp; to express needs/desires openly</a:t>
            </a:r>
          </a:p>
          <a:p>
            <a:r>
              <a:rPr lang="en-US" dirty="0" smtClean="0"/>
              <a:t>Typically, parents “Independent”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5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402</Words>
  <Application>Microsoft Macintosh PowerPoint</Application>
  <PresentationFormat>On-screen Show (4:3)</PresentationFormat>
  <Paragraphs>93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Calibri Light</vt:lpstr>
      <vt:lpstr>Wingdings</vt:lpstr>
      <vt:lpstr>游ゴシック</vt:lpstr>
      <vt:lpstr>Arial</vt:lpstr>
      <vt:lpstr>Office Theme</vt:lpstr>
      <vt:lpstr>Family Comm Environments =&gt;             </vt:lpstr>
      <vt:lpstr>REVIEW: Family System Features: Patterns</vt:lpstr>
      <vt:lpstr>REVIEW: Family System Features</vt:lpstr>
      <vt:lpstr>REVIEW: Cycle of Family Systems</vt:lpstr>
      <vt:lpstr>How to ID a Family System TYPE</vt:lpstr>
      <vt:lpstr>Family Communication Patterns (Fitzpatrick &amp; Ritchie, 1994)</vt:lpstr>
      <vt:lpstr>Family Types based on 2 Patterns (Fitzpatrick &amp; Ritchie, 1994)</vt:lpstr>
      <vt:lpstr>Consensuals (High convo &amp; High conform)</vt:lpstr>
      <vt:lpstr>Pluralistics (High convo &amp; Low conform)</vt:lpstr>
      <vt:lpstr>Protectives (Low convo &amp; High conform)</vt:lpstr>
      <vt:lpstr>Laissez Faires (Low convo &amp; Low conform)</vt:lpstr>
    </vt:vector>
  </TitlesOfParts>
  <Company>Western Connecticut State University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Eckstein</dc:creator>
  <cp:lastModifiedBy>Jessica Eckstein</cp:lastModifiedBy>
  <cp:revision>12</cp:revision>
  <dcterms:created xsi:type="dcterms:W3CDTF">2017-01-26T19:30:32Z</dcterms:created>
  <dcterms:modified xsi:type="dcterms:W3CDTF">2017-04-09T03:06:10Z</dcterms:modified>
</cp:coreProperties>
</file>