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83" r:id="rId2"/>
    <p:sldId id="290" r:id="rId3"/>
    <p:sldId id="261" r:id="rId4"/>
    <p:sldId id="262" r:id="rId5"/>
    <p:sldId id="284" r:id="rId6"/>
    <p:sldId id="285" r:id="rId7"/>
    <p:sldId id="286" r:id="rId8"/>
    <p:sldId id="287" r:id="rId9"/>
    <p:sldId id="288" r:id="rId10"/>
    <p:sldId id="279" r:id="rId11"/>
    <p:sldId id="259" r:id="rId12"/>
    <p:sldId id="258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84"/>
    <p:restoredTop sz="72928" autoAdjust="0"/>
  </p:normalViewPr>
  <p:slideViewPr>
    <p:cSldViewPr snapToGrid="0" snapToObjects="1">
      <p:cViewPr varScale="1">
        <p:scale>
          <a:sx n="90" d="100"/>
          <a:sy n="90" d="100"/>
        </p:scale>
        <p:origin x="10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55EDE-4330-594D-9DB9-C451A68EB806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7E402-E2F1-FC44-BB96-FD7B01CD3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4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Relationship Id="rId3" Type="http://schemas.openxmlformats.org/officeDocument/2006/relationships/hyperlink" Target="http://fivethirtyeight.com/features/baby-no-2-is-harder-on-mom-than-dad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www.pewsocialtrends.org</a:t>
            </a:r>
            <a:r>
              <a:rPr lang="en-US" smtClean="0"/>
              <a:t>/2013/03/14/modern-parenthood-slideshow/modernparenthood-slideshow_003/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7E402-E2F1-FC44-BB96-FD7B01CD3F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3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8E4FE981-76F4-274C-959C-D84D3708932B}" type="slidenum">
              <a:rPr lang="en-US"/>
              <a:pPr/>
              <a:t>3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  <a:buFontTx/>
              <a:buNone/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2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2584AF24-E285-414A-BB2E-F881ED5BEEC9}" type="slidenum">
              <a:rPr lang="en-US"/>
              <a:pPr/>
              <a:t>4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55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7E402-E2F1-FC44-BB96-FD7B01CD3F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95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7E402-E2F1-FC44-BB96-FD7B01CD3F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38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7E402-E2F1-FC44-BB96-FD7B01CD3F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63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7E402-E2F1-FC44-BB96-FD7B01CD3F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03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3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http://fivethirtyeight.com/features/baby-no-2-is-harder-on-mom-than-dad/</a:t>
            </a:r>
            <a:r>
              <a:rPr lang="en-US" dirty="0" smtClean="0"/>
              <a:t> (Krause, 2014)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7E402-E2F1-FC44-BB96-FD7B01CD3F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5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8A45-AC54-EF49-ADCF-234BE17B883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F0B9-8E5F-CC4F-858C-E7FDD7F8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9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8A45-AC54-EF49-ADCF-234BE17B883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F0B9-8E5F-CC4F-858C-E7FDD7F8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1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8A45-AC54-EF49-ADCF-234BE17B883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F0B9-8E5F-CC4F-858C-E7FDD7F8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8A45-AC54-EF49-ADCF-234BE17B883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F0B9-8E5F-CC4F-858C-E7FDD7F8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6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8A45-AC54-EF49-ADCF-234BE17B883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F0B9-8E5F-CC4F-858C-E7FDD7F8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5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8A45-AC54-EF49-ADCF-234BE17B883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F0B9-8E5F-CC4F-858C-E7FDD7F8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6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8A45-AC54-EF49-ADCF-234BE17B883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F0B9-8E5F-CC4F-858C-E7FDD7F8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0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8A45-AC54-EF49-ADCF-234BE17B883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F0B9-8E5F-CC4F-858C-E7FDD7F8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4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8A45-AC54-EF49-ADCF-234BE17B883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F0B9-8E5F-CC4F-858C-E7FDD7F8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2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8A45-AC54-EF49-ADCF-234BE17B883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F0B9-8E5F-CC4F-858C-E7FDD7F8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1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8A45-AC54-EF49-ADCF-234BE17B883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F0B9-8E5F-CC4F-858C-E7FDD7F8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2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48A45-AC54-EF49-ADCF-234BE17B8830}" type="datetimeFigureOut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CF0B9-8E5F-CC4F-858C-E7FDD7F8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3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0790"/>
          </a:xfrm>
        </p:spPr>
        <p:txBody>
          <a:bodyPr/>
          <a:lstStyle/>
          <a:p>
            <a:r>
              <a:rPr lang="en-US" dirty="0" smtClean="0"/>
              <a:t>To Know from </a:t>
            </a:r>
            <a:r>
              <a:rPr lang="en-US" dirty="0" err="1" smtClean="0"/>
              <a:t>Heisler</a:t>
            </a:r>
            <a:r>
              <a:rPr lang="en-US" dirty="0" smtClean="0"/>
              <a:t> &amp; Ellis (2008)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5742" y="1001054"/>
            <a:ext cx="8768505" cy="5391279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Things typically associated with “transition to parenthood”</a:t>
            </a:r>
          </a:p>
          <a:p>
            <a:r>
              <a:rPr lang="en-US" dirty="0" smtClean="0"/>
              <a:t>“Motherhood” identity – self vs. relational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Findings about “good mother” face: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3 main “messages” about motherhood (ex’s)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3 ways communicated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3 reasons communicated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33" y="0"/>
            <a:ext cx="787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673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4650"/>
            <a:ext cx="8229600" cy="5826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Parent-Roles 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1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Parents Receive…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Happiness/Satisfaction in parenting?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805333" cy="4525963"/>
          </a:xfrm>
        </p:spPr>
        <p:txBody>
          <a:bodyPr/>
          <a:lstStyle/>
          <a:p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satisfact</a:t>
            </a:r>
            <a:r>
              <a:rPr lang="en-US" dirty="0" smtClean="0"/>
              <a:t> goes DOWN; </a:t>
            </a:r>
            <a:r>
              <a:rPr lang="en-US" sz="2800" dirty="0" smtClean="0"/>
              <a:t>may depend on</a:t>
            </a:r>
            <a:r>
              <a:rPr lang="en-US" dirty="0" smtClean="0"/>
              <a:t>:</a:t>
            </a:r>
          </a:p>
          <a:p>
            <a:pPr lvl="1"/>
            <a:r>
              <a:rPr lang="en-US" sz="3200" dirty="0" smtClean="0"/>
              <a:t>              </a:t>
            </a:r>
            <a:endParaRPr lang="en-US" sz="3200" dirty="0" smtClean="0"/>
          </a:p>
          <a:p>
            <a:pPr lvl="3"/>
            <a:r>
              <a:rPr lang="en-US" dirty="0" smtClean="0"/>
              <a:t>                        </a:t>
            </a:r>
          </a:p>
          <a:p>
            <a:pPr lvl="3"/>
            <a:r>
              <a:rPr lang="en-US" dirty="0" smtClean="0"/>
              <a:t>                  (</a:t>
            </a:r>
            <a:r>
              <a:rPr lang="en-US" dirty="0" smtClean="0"/>
              <a:t>Krause, 2014)</a:t>
            </a:r>
          </a:p>
          <a:p>
            <a:pPr lvl="1"/>
            <a:r>
              <a:rPr lang="en-US" sz="3200" dirty="0" smtClean="0"/>
              <a:t>                                  (</a:t>
            </a:r>
            <a:r>
              <a:rPr lang="en-US" sz="3200" dirty="0" smtClean="0"/>
              <a:t>e.g., clutter) </a:t>
            </a:r>
            <a:r>
              <a:rPr lang="en-US" sz="2000" dirty="0" smtClean="0"/>
              <a:t>(</a:t>
            </a:r>
            <a:r>
              <a:rPr lang="en-US" sz="2000" dirty="0" err="1" smtClean="0"/>
              <a:t>Thornock</a:t>
            </a:r>
            <a:r>
              <a:rPr lang="en-US" sz="2000" dirty="0" smtClean="0"/>
              <a:t> et al., 2013)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5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Moms &amp; Dads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4980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fornian FB" charset="0"/>
              </a:rPr>
              <a:t>Parental Socialization/Task Roles</a:t>
            </a:r>
            <a:endParaRPr lang="en-US" dirty="0">
              <a:latin typeface="Californian FB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1666" y="783167"/>
            <a:ext cx="8932333" cy="6074833"/>
          </a:xfrm>
        </p:spPr>
        <p:txBody>
          <a:bodyPr>
            <a:normAutofit/>
          </a:bodyPr>
          <a:lstStyle/>
          <a:p>
            <a:pPr marL="571500" lvl="1" indent="-571500">
              <a:lnSpc>
                <a:spcPct val="80000"/>
              </a:lnSpc>
              <a:buFont typeface="Arial"/>
              <a:buChar char="•"/>
            </a:pPr>
            <a:r>
              <a:rPr lang="en-US" sz="3600" b="1" dirty="0" smtClean="0">
                <a:latin typeface="Californian FB" charset="0"/>
              </a:rPr>
              <a:t>  </a:t>
            </a:r>
            <a:endParaRPr lang="en-US" sz="3600" b="1" dirty="0" smtClean="0">
              <a:latin typeface="Californian FB" charset="0"/>
            </a:endParaRPr>
          </a:p>
          <a:p>
            <a:pPr marL="971550" lvl="2" indent="-571500">
              <a:lnSpc>
                <a:spcPct val="80000"/>
              </a:lnSpc>
            </a:pPr>
            <a:r>
              <a:rPr lang="en-US" sz="3200" dirty="0" smtClean="0">
                <a:latin typeface="Californian FB" charset="0"/>
              </a:rPr>
              <a:t>Skills, rules, </a:t>
            </a:r>
            <a:r>
              <a:rPr lang="en-US" sz="3200" dirty="0" err="1" smtClean="0">
                <a:latin typeface="Californian FB" charset="0"/>
              </a:rPr>
              <a:t>strat’s</a:t>
            </a:r>
            <a:endParaRPr lang="en-US" sz="3200" dirty="0" smtClean="0">
              <a:latin typeface="Californian FB" charset="0"/>
            </a:endParaRPr>
          </a:p>
          <a:p>
            <a:pPr marL="971550" lvl="2" indent="-571500">
              <a:lnSpc>
                <a:spcPct val="80000"/>
              </a:lnSpc>
            </a:pPr>
            <a:r>
              <a:rPr lang="en-US" sz="3200" dirty="0" smtClean="0">
                <a:latin typeface="Californian FB" charset="0"/>
              </a:rPr>
              <a:t>Explicit inform/advise</a:t>
            </a:r>
          </a:p>
          <a:p>
            <a:pPr marL="400050" lvl="2" indent="0">
              <a:lnSpc>
                <a:spcPct val="80000"/>
              </a:lnSpc>
              <a:buNone/>
            </a:pPr>
            <a:endParaRPr lang="en-US" sz="3200" dirty="0" smtClean="0">
              <a:latin typeface="Californian FB" charset="0"/>
            </a:endParaRPr>
          </a:p>
          <a:p>
            <a:pPr marL="571500" lvl="1" indent="-571500">
              <a:lnSpc>
                <a:spcPct val="80000"/>
              </a:lnSpc>
              <a:buFont typeface="Arial"/>
              <a:buChar char="•"/>
            </a:pPr>
            <a:r>
              <a:rPr lang="en-US" sz="3600" b="1" dirty="0" smtClean="0">
                <a:latin typeface="Californian FB" charset="0"/>
              </a:rPr>
              <a:t>    </a:t>
            </a:r>
            <a:endParaRPr lang="en-US" sz="3600" b="1" dirty="0" smtClean="0">
              <a:latin typeface="Californian FB" charset="0"/>
            </a:endParaRPr>
          </a:p>
          <a:p>
            <a:pPr marL="971550" lvl="2" indent="-571500">
              <a:lnSpc>
                <a:spcPct val="80000"/>
              </a:lnSpc>
            </a:pPr>
            <a:r>
              <a:rPr lang="en-US" sz="3200" dirty="0" smtClean="0">
                <a:latin typeface="Californian FB" charset="0"/>
              </a:rPr>
              <a:t>Day-to-day </a:t>
            </a:r>
            <a:r>
              <a:rPr lang="en-US" sz="3200" dirty="0" err="1" smtClean="0">
                <a:latin typeface="Californian FB" charset="0"/>
              </a:rPr>
              <a:t>interaxn’s</a:t>
            </a:r>
            <a:endParaRPr lang="en-US" sz="3200" dirty="0" smtClean="0">
              <a:latin typeface="Californian FB" charset="0"/>
            </a:endParaRPr>
          </a:p>
          <a:p>
            <a:pPr marL="971550" lvl="2" indent="-571500">
              <a:lnSpc>
                <a:spcPct val="80000"/>
              </a:lnSpc>
            </a:pPr>
            <a:r>
              <a:rPr lang="en-US" sz="3200" dirty="0" smtClean="0">
                <a:latin typeface="Californian FB" charset="0"/>
              </a:rPr>
              <a:t>                               </a:t>
            </a:r>
            <a:r>
              <a:rPr lang="en-US" sz="2800" dirty="0" smtClean="0">
                <a:latin typeface="Californian FB" charset="0"/>
              </a:rPr>
              <a:t>(re. info/rules</a:t>
            </a:r>
            <a:r>
              <a:rPr lang="en-US" dirty="0" smtClean="0">
                <a:latin typeface="Californian FB" charset="0"/>
              </a:rPr>
              <a:t>)</a:t>
            </a:r>
            <a:r>
              <a:rPr lang="en-US" dirty="0">
                <a:latin typeface="Californian FB" charset="0"/>
              </a:rPr>
              <a:t> (e.g., help, aggress)</a:t>
            </a:r>
            <a:endParaRPr lang="en-US" dirty="0" smtClean="0">
              <a:latin typeface="Californian FB" charset="0"/>
            </a:endParaRPr>
          </a:p>
          <a:p>
            <a:pPr marL="971550" lvl="2" indent="-571500">
              <a:lnSpc>
                <a:spcPct val="80000"/>
              </a:lnSpc>
            </a:pPr>
            <a:r>
              <a:rPr lang="en-US" sz="3200" dirty="0" smtClean="0">
                <a:latin typeface="Californian FB" charset="0"/>
              </a:rPr>
              <a:t>Model </a:t>
            </a:r>
            <a:r>
              <a:rPr lang="en-US" sz="3200" dirty="0" err="1" smtClean="0">
                <a:latin typeface="Californian FB" charset="0"/>
              </a:rPr>
              <a:t>attit’s</a:t>
            </a:r>
            <a:r>
              <a:rPr lang="en-US" sz="3200" dirty="0" smtClean="0">
                <a:latin typeface="Californian FB" charset="0"/>
              </a:rPr>
              <a:t>/</a:t>
            </a:r>
            <a:r>
              <a:rPr lang="en-US" sz="3200" dirty="0" err="1" smtClean="0">
                <a:latin typeface="Californian FB" charset="0"/>
              </a:rPr>
              <a:t>behav’s</a:t>
            </a:r>
            <a:r>
              <a:rPr lang="en-US" sz="3200" dirty="0" smtClean="0">
                <a:latin typeface="Californian FB" charset="0"/>
              </a:rPr>
              <a:t> OR </a:t>
            </a:r>
            <a:r>
              <a:rPr lang="en-US" sz="3200" dirty="0" smtClean="0">
                <a:latin typeface="Californian FB" charset="0"/>
              </a:rPr>
              <a:t>     </a:t>
            </a:r>
            <a:endParaRPr lang="en-US" sz="2800" dirty="0" smtClean="0">
              <a:latin typeface="Californian FB" charset="0"/>
            </a:endParaRPr>
          </a:p>
          <a:p>
            <a:pPr marL="971550" lvl="2" indent="-571500">
              <a:lnSpc>
                <a:spcPct val="80000"/>
              </a:lnSpc>
            </a:pPr>
            <a:endParaRPr lang="en-US" sz="3200" dirty="0" smtClean="0">
              <a:latin typeface="Californian FB" charset="0"/>
            </a:endParaRPr>
          </a:p>
          <a:p>
            <a:pPr marL="571500" lvl="1" indent="-571500">
              <a:lnSpc>
                <a:spcPct val="80000"/>
              </a:lnSpc>
              <a:buFont typeface="Arial"/>
              <a:buChar char="•"/>
            </a:pPr>
            <a:r>
              <a:rPr lang="en-US" sz="3600" b="1" dirty="0" smtClean="0">
                <a:latin typeface="Californian FB" charset="0"/>
              </a:rPr>
              <a:t>    </a:t>
            </a:r>
            <a:endParaRPr lang="en-US" sz="3600" b="1" dirty="0" smtClean="0">
              <a:latin typeface="Californian FB" charset="0"/>
            </a:endParaRPr>
          </a:p>
          <a:p>
            <a:pPr marL="971550" lvl="2" indent="-571500">
              <a:lnSpc>
                <a:spcPct val="80000"/>
              </a:lnSpc>
            </a:pPr>
            <a:r>
              <a:rPr lang="en-US" sz="3200" dirty="0" smtClean="0">
                <a:latin typeface="Californian FB" charset="0"/>
              </a:rPr>
              <a:t>Manage expos. to </a:t>
            </a:r>
            <a:r>
              <a:rPr lang="en-US" sz="3200" dirty="0" smtClean="0">
                <a:latin typeface="Californian FB" charset="0"/>
              </a:rPr>
              <a:t>+</a:t>
            </a:r>
            <a:r>
              <a:rPr lang="en-US" sz="3200" dirty="0" smtClean="0">
                <a:latin typeface="Californian FB" charset="0"/>
              </a:rPr>
              <a:t>/- </a:t>
            </a:r>
            <a:r>
              <a:rPr lang="en-US" sz="3200" dirty="0" err="1" smtClean="0">
                <a:latin typeface="Californian FB" charset="0"/>
              </a:rPr>
              <a:t>exper</a:t>
            </a:r>
            <a:r>
              <a:rPr lang="en-US" sz="3200" dirty="0">
                <a:latin typeface="Californian FB" charset="0"/>
              </a:rPr>
              <a:t>.</a:t>
            </a:r>
            <a:r>
              <a:rPr lang="en-US" sz="3200" dirty="0" smtClean="0">
                <a:latin typeface="Californian FB" charset="0"/>
              </a:rPr>
              <a:t> </a:t>
            </a:r>
            <a:r>
              <a:rPr lang="en-US" sz="2800" dirty="0" smtClean="0">
                <a:latin typeface="Californian FB" charset="0"/>
              </a:rPr>
              <a:t>(</a:t>
            </a:r>
            <a:r>
              <a:rPr lang="en-US" sz="2800" dirty="0" err="1" smtClean="0">
                <a:latin typeface="Californian FB" charset="0"/>
              </a:rPr>
              <a:t>espec</a:t>
            </a:r>
            <a:r>
              <a:rPr lang="en-US" sz="2800" dirty="0" smtClean="0">
                <a:latin typeface="Californian FB" charset="0"/>
              </a:rPr>
              <a:t>. </a:t>
            </a:r>
            <a:r>
              <a:rPr lang="en-US" sz="2800" dirty="0">
                <a:latin typeface="Californian FB" charset="0"/>
              </a:rPr>
              <a:t>w</a:t>
            </a:r>
            <a:r>
              <a:rPr lang="en-US" sz="2800" dirty="0" smtClean="0">
                <a:latin typeface="Californian FB" charset="0"/>
              </a:rPr>
              <a:t>hen young)</a:t>
            </a:r>
          </a:p>
          <a:p>
            <a:pPr marL="971550" lvl="2" indent="-571500">
              <a:lnSpc>
                <a:spcPct val="80000"/>
              </a:lnSpc>
            </a:pPr>
            <a:r>
              <a:rPr lang="en-US" sz="3200" dirty="0" smtClean="0">
                <a:latin typeface="Californian FB" charset="0"/>
              </a:rPr>
              <a:t>Social lives &amp; info</a:t>
            </a:r>
            <a:endParaRPr lang="en-US" sz="1900" dirty="0">
              <a:latin typeface="Californian FB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2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160866" y="1"/>
            <a:ext cx="8771466" cy="508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fornian FB" charset="0"/>
              </a:rPr>
              <a:t>Parental Behavior </a:t>
            </a:r>
            <a:r>
              <a:rPr lang="en-US" sz="3100" dirty="0" smtClean="0">
                <a:latin typeface="Californian FB" charset="0"/>
              </a:rPr>
              <a:t>(</a:t>
            </a:r>
            <a:r>
              <a:rPr lang="en-US" sz="3100" i="1" dirty="0" smtClean="0">
                <a:latin typeface="Californian FB" charset="0"/>
              </a:rPr>
              <a:t>2 general dimensions)</a:t>
            </a:r>
            <a:endParaRPr lang="en-US" sz="3100" i="1" dirty="0">
              <a:latin typeface="Californian FB" charset="0"/>
            </a:endParaRP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0865" y="740833"/>
            <a:ext cx="8771467" cy="6371167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>
                <a:latin typeface="Californian FB" charset="0"/>
              </a:rPr>
              <a:t>W</a:t>
            </a:r>
            <a:r>
              <a:rPr lang="en-US" sz="3600" b="1" dirty="0" smtClean="0">
                <a:latin typeface="Californian FB" charset="0"/>
              </a:rPr>
              <a:t>armth/responsiveness</a:t>
            </a:r>
          </a:p>
          <a:p>
            <a:pPr marL="0" indent="0">
              <a:buNone/>
            </a:pPr>
            <a:endParaRPr lang="en-US" sz="3600" dirty="0" smtClean="0">
              <a:latin typeface="Californian FB" charset="0"/>
            </a:endParaRPr>
          </a:p>
          <a:p>
            <a:pPr marL="0" indent="0">
              <a:buNone/>
            </a:pPr>
            <a:endParaRPr lang="en-US" sz="1200" dirty="0" smtClean="0">
              <a:latin typeface="Californian FB" charset="0"/>
            </a:endParaRPr>
          </a:p>
          <a:p>
            <a:endParaRPr lang="en-US" sz="3600" dirty="0" smtClean="0">
              <a:latin typeface="Californian FB" charset="0"/>
            </a:endParaRPr>
          </a:p>
          <a:p>
            <a:endParaRPr lang="en-US" sz="2100" dirty="0" smtClean="0">
              <a:latin typeface="Californian FB" charset="0"/>
            </a:endParaRPr>
          </a:p>
          <a:p>
            <a:r>
              <a:rPr lang="en-US" sz="3600" b="1" dirty="0" smtClean="0">
                <a:latin typeface="Californian FB" charset="0"/>
              </a:rPr>
              <a:t>Control</a:t>
            </a:r>
          </a:p>
          <a:p>
            <a:pPr lvl="1"/>
            <a:r>
              <a:rPr lang="en-US" sz="3300" i="1" dirty="0" smtClean="0">
                <a:latin typeface="Californian FB" charset="0"/>
              </a:rPr>
              <a:t>Amount</a:t>
            </a:r>
          </a:p>
          <a:p>
            <a:pPr lvl="1"/>
            <a:r>
              <a:rPr lang="en-US" sz="3300" i="1" dirty="0" smtClean="0">
                <a:latin typeface="Californian FB" charset="0"/>
              </a:rPr>
              <a:t>Appropriateness</a:t>
            </a:r>
          </a:p>
          <a:p>
            <a:pPr lvl="2"/>
            <a:r>
              <a:rPr lang="en-US" sz="3300" dirty="0" smtClean="0">
                <a:latin typeface="Californian FB" charset="0"/>
              </a:rPr>
              <a:t>Age standards - </a:t>
            </a:r>
          </a:p>
          <a:p>
            <a:pPr lvl="2"/>
            <a:r>
              <a:rPr lang="en-US" sz="3300" dirty="0" smtClean="0">
                <a:latin typeface="Californian FB" charset="0"/>
              </a:rPr>
              <a:t>Effective modeling/help - </a:t>
            </a:r>
          </a:p>
          <a:p>
            <a:pPr lvl="2"/>
            <a:r>
              <a:rPr lang="en-US" sz="3300" dirty="0" smtClean="0">
                <a:latin typeface="Californian FB" charset="0"/>
              </a:rPr>
              <a:t>Effective rewards - </a:t>
            </a:r>
          </a:p>
          <a:p>
            <a:pPr lvl="2"/>
            <a:r>
              <a:rPr lang="en-US" sz="3300" dirty="0" smtClean="0">
                <a:latin typeface="Californian FB" charset="0"/>
              </a:rPr>
              <a:t>Consistency - </a:t>
            </a:r>
          </a:p>
          <a:p>
            <a:pPr lvl="2"/>
            <a:r>
              <a:rPr lang="en-US" sz="3300" dirty="0" smtClean="0">
                <a:latin typeface="Californian FB" charset="0"/>
              </a:rPr>
              <a:t>Reasoning - </a:t>
            </a:r>
            <a:endParaRPr lang="en-US" sz="1400" dirty="0" smtClean="0">
              <a:latin typeface="Californian FB" charset="0"/>
            </a:endParaRPr>
          </a:p>
          <a:p>
            <a:pPr marL="457200" lvl="1" indent="0">
              <a:buNone/>
            </a:pPr>
            <a:endParaRPr lang="en-US" sz="1400" dirty="0" smtClean="0">
              <a:latin typeface="Californian FB" charset="0"/>
            </a:endParaRPr>
          </a:p>
          <a:p>
            <a:r>
              <a:rPr lang="en-US" sz="3300" dirty="0" smtClean="0">
                <a:latin typeface="Californian FB" charset="0"/>
              </a:rPr>
              <a:t>Determines </a:t>
            </a:r>
            <a:r>
              <a:rPr lang="en-US" sz="3300" dirty="0">
                <a:latin typeface="Californian FB" charset="0"/>
              </a:rPr>
              <a:t>e</a:t>
            </a:r>
            <a:r>
              <a:rPr lang="en-US" sz="3300" dirty="0" smtClean="0">
                <a:latin typeface="Californian FB" charset="0"/>
              </a:rPr>
              <a:t>motional climate                                </a:t>
            </a:r>
            <a:r>
              <a:rPr lang="en-US" sz="3300" dirty="0" smtClean="0">
                <a:latin typeface="Californian FB" charset="0"/>
              </a:rPr>
              <a:t>            </a:t>
            </a:r>
            <a:r>
              <a:rPr lang="en-US" sz="2800" dirty="0" smtClean="0">
                <a:latin typeface="Californian FB" charset="0"/>
              </a:rPr>
              <a:t>(e.g., responsiveness/demandingness)</a:t>
            </a:r>
            <a:endParaRPr lang="en-US" sz="2800" dirty="0">
              <a:latin typeface="Californian FB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093168"/>
            <a:ext cx="19684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993366"/>
                </a:solidFill>
              </a:rPr>
              <a:t>Openly </a:t>
            </a:r>
          </a:p>
          <a:p>
            <a:r>
              <a:rPr lang="en-US" sz="2400" b="1" dirty="0" smtClean="0">
                <a:solidFill>
                  <a:srgbClr val="993366"/>
                </a:solidFill>
              </a:rPr>
              <a:t>Warm &amp; Affectionate</a:t>
            </a:r>
            <a:endParaRPr lang="en-US" sz="2400" b="1" dirty="0">
              <a:solidFill>
                <a:srgbClr val="9933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51133" y="1093168"/>
            <a:ext cx="162983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Uninvolved &amp;/or Hostile?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875366" y="1523997"/>
            <a:ext cx="4813301" cy="296334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7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4"/>
            <a:ext cx="8229600" cy="762529"/>
          </a:xfrm>
        </p:spPr>
        <p:txBody>
          <a:bodyPr/>
          <a:lstStyle/>
          <a:p>
            <a:r>
              <a:rPr lang="en-US" dirty="0" err="1" smtClean="0"/>
              <a:t>Baumrind’s</a:t>
            </a:r>
            <a:r>
              <a:rPr lang="en-US" dirty="0" smtClean="0"/>
              <a:t> (1966) Parenting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32" y="1092200"/>
            <a:ext cx="8961967" cy="5765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600" dirty="0" smtClean="0">
                <a:latin typeface="Bell MT" charset="0"/>
                <a:cs typeface="Arial" charset="0"/>
              </a:rPr>
              <a:t>Fairly stable over time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Bell MT" charset="0"/>
                <a:cs typeface="Arial" charset="0"/>
              </a:rPr>
              <a:t>Affect kids! </a:t>
            </a:r>
            <a:r>
              <a:rPr lang="en-US" sz="2200" dirty="0" smtClean="0">
                <a:latin typeface="Bell MT" charset="0"/>
                <a:cs typeface="Arial" charset="0"/>
              </a:rPr>
              <a:t>(Betts et al., 2013)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dirty="0" smtClean="0">
              <a:latin typeface="Bell MT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3600" i="1" dirty="0" smtClean="0">
                <a:latin typeface="Bell MT" charset="0"/>
                <a:cs typeface="Arial" charset="0"/>
              </a:rPr>
              <a:t>4 </a:t>
            </a:r>
            <a:r>
              <a:rPr lang="en-US" sz="3600" i="1" dirty="0">
                <a:latin typeface="Bell MT" charset="0"/>
                <a:cs typeface="Arial" charset="0"/>
              </a:rPr>
              <a:t>aspects </a:t>
            </a:r>
            <a:r>
              <a:rPr lang="en-US" sz="3600" i="1" dirty="0" smtClean="0">
                <a:latin typeface="Bell MT" charset="0"/>
                <a:cs typeface="Arial" charset="0"/>
              </a:rPr>
              <a:t>to classify:</a:t>
            </a:r>
            <a:endParaRPr lang="en-US" sz="3600" dirty="0">
              <a:latin typeface="Bell MT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3600" dirty="0">
                <a:latin typeface="Bell MT" charset="0"/>
                <a:cs typeface="Arial" charset="0"/>
              </a:rPr>
              <a:t>Disciplinary strategies</a:t>
            </a:r>
          </a:p>
          <a:p>
            <a:pPr lvl="1">
              <a:lnSpc>
                <a:spcPct val="80000"/>
              </a:lnSpc>
            </a:pPr>
            <a:r>
              <a:rPr lang="en-US" sz="3600" dirty="0">
                <a:latin typeface="Bell MT" charset="0"/>
                <a:cs typeface="Arial" charset="0"/>
              </a:rPr>
              <a:t>Warmth and Nurturance</a:t>
            </a:r>
          </a:p>
          <a:p>
            <a:pPr lvl="1">
              <a:lnSpc>
                <a:spcPct val="80000"/>
              </a:lnSpc>
            </a:pPr>
            <a:r>
              <a:rPr lang="en-US" sz="3600" dirty="0">
                <a:latin typeface="Bell MT" charset="0"/>
                <a:cs typeface="Arial" charset="0"/>
              </a:rPr>
              <a:t>Communication Styles</a:t>
            </a:r>
          </a:p>
          <a:p>
            <a:pPr lvl="1">
              <a:lnSpc>
                <a:spcPct val="80000"/>
              </a:lnSpc>
            </a:pPr>
            <a:r>
              <a:rPr lang="en-US" sz="3600" dirty="0">
                <a:latin typeface="Bell MT" charset="0"/>
                <a:cs typeface="Arial" charset="0"/>
              </a:rPr>
              <a:t>Expectations of Maturity and </a:t>
            </a:r>
            <a:r>
              <a:rPr lang="en-US" sz="3600" dirty="0" smtClean="0">
                <a:latin typeface="Bell MT" charset="0"/>
                <a:cs typeface="Arial" charset="0"/>
              </a:rPr>
              <a:t>Control</a:t>
            </a:r>
          </a:p>
          <a:p>
            <a:pPr lvl="1">
              <a:lnSpc>
                <a:spcPct val="80000"/>
              </a:lnSpc>
            </a:pPr>
            <a:endParaRPr lang="en-US" sz="3600" dirty="0" smtClean="0">
              <a:latin typeface="Bell MT" charset="0"/>
              <a:cs typeface="Arial" charset="0"/>
            </a:endParaRPr>
          </a:p>
          <a:p>
            <a:pPr lvl="7">
              <a:lnSpc>
                <a:spcPct val="80000"/>
              </a:lnSpc>
            </a:pPr>
            <a:r>
              <a:rPr lang="en-US" b="1" dirty="0" smtClean="0">
                <a:latin typeface="Bell MT" charset="0"/>
                <a:cs typeface="Arial" charset="0"/>
              </a:rPr>
              <a:t>Added by </a:t>
            </a:r>
            <a:r>
              <a:rPr lang="en-US" b="1" dirty="0" err="1" smtClean="0">
                <a:latin typeface="Bell MT" charset="0"/>
                <a:cs typeface="Arial" charset="0"/>
              </a:rPr>
              <a:t>Maccoby</a:t>
            </a:r>
            <a:r>
              <a:rPr lang="en-US" b="1" dirty="0" smtClean="0">
                <a:latin typeface="Bell MT" charset="0"/>
                <a:cs typeface="Arial" charset="0"/>
              </a:rPr>
              <a:t> &amp; Martin (1983) </a:t>
            </a:r>
            <a:endParaRPr lang="en-US" b="1" dirty="0">
              <a:latin typeface="Bell MT" charset="0"/>
              <a:cs typeface="Arial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3600" dirty="0" smtClean="0">
                <a:latin typeface="Bell MT" charset="0"/>
                <a:cs typeface="Arial" charset="0"/>
              </a:rPr>
              <a:t>		- </a:t>
            </a:r>
            <a:r>
              <a:rPr lang="en-US" sz="3600" b="1" dirty="0" smtClean="0">
                <a:latin typeface="Bell MT" charset="0"/>
                <a:cs typeface="Arial" charset="0"/>
              </a:rPr>
              <a:t>Authoritarian		- Indulgent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3600" b="1" dirty="0">
                <a:latin typeface="Bell MT" charset="0"/>
                <a:cs typeface="Arial" charset="0"/>
              </a:rPr>
              <a:t>		- Authoritative		- Neglectful</a:t>
            </a:r>
          </a:p>
          <a:p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 rot="5400000">
            <a:off x="7795599" y="5391573"/>
            <a:ext cx="813816" cy="73152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7305"/>
          </a:xfrm>
        </p:spPr>
        <p:txBody>
          <a:bodyPr/>
          <a:lstStyle/>
          <a:p>
            <a:r>
              <a:rPr lang="en-US" dirty="0" smtClean="0"/>
              <a:t>Authoritarian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7851"/>
            <a:ext cx="9143999" cy="5840149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>
                <a:solidFill>
                  <a:srgbClr val="008000"/>
                </a:solidFill>
              </a:rPr>
              <a:t>High </a:t>
            </a:r>
            <a:r>
              <a:rPr lang="en-US" sz="3500" dirty="0" smtClean="0">
                <a:solidFill>
                  <a:srgbClr val="008000"/>
                </a:solidFill>
              </a:rPr>
              <a:t>                         </a:t>
            </a:r>
            <a:r>
              <a:rPr lang="en-US" sz="3500" dirty="0" smtClean="0">
                <a:solidFill>
                  <a:srgbClr val="008000"/>
                </a:solidFill>
              </a:rPr>
              <a:t>&amp; Little </a:t>
            </a:r>
            <a:r>
              <a:rPr lang="en-US" sz="3500" dirty="0" smtClean="0">
                <a:solidFill>
                  <a:srgbClr val="008000"/>
                </a:solidFill>
              </a:rPr>
              <a:t>  </a:t>
            </a:r>
            <a:endParaRPr lang="en-US" sz="3500" dirty="0" smtClean="0">
              <a:solidFill>
                <a:srgbClr val="008000"/>
              </a:solidFill>
            </a:endParaRPr>
          </a:p>
          <a:p>
            <a:r>
              <a:rPr lang="en-US" sz="3500" dirty="0" smtClean="0"/>
              <a:t>Restrictive, demanding</a:t>
            </a:r>
          </a:p>
          <a:p>
            <a:r>
              <a:rPr lang="en-US" sz="3500" dirty="0" smtClean="0">
                <a:solidFill>
                  <a:srgbClr val="008000"/>
                </a:solidFill>
              </a:rPr>
              <a:t>DISCIP: </a:t>
            </a:r>
            <a:r>
              <a:rPr lang="en-US" sz="3500" dirty="0" smtClean="0">
                <a:solidFill>
                  <a:srgbClr val="008000"/>
                </a:solidFill>
              </a:rPr>
              <a:t>    </a:t>
            </a:r>
            <a:endParaRPr lang="en-US" sz="3500" dirty="0" smtClean="0">
              <a:solidFill>
                <a:srgbClr val="008000"/>
              </a:solidFill>
            </a:endParaRPr>
          </a:p>
          <a:p>
            <a:r>
              <a:rPr lang="en-US" sz="3500" dirty="0" smtClean="0"/>
              <a:t>COMM: </a:t>
            </a:r>
            <a:r>
              <a:rPr lang="en-US" sz="3500" dirty="0" smtClean="0"/>
              <a:t>             verbal </a:t>
            </a:r>
            <a:r>
              <a:rPr lang="en-US" sz="3500" dirty="0" err="1" smtClean="0"/>
              <a:t>exchng</a:t>
            </a:r>
            <a:r>
              <a:rPr lang="en-US" sz="3500" dirty="0" smtClean="0"/>
              <a:t>, rules enforced </a:t>
            </a:r>
            <a:r>
              <a:rPr lang="en-US" sz="3500" dirty="0" smtClean="0"/>
              <a:t> </a:t>
            </a:r>
          </a:p>
          <a:p>
            <a:endParaRPr lang="en-US" sz="3500" dirty="0" smtClean="0"/>
          </a:p>
          <a:p>
            <a:r>
              <a:rPr lang="en-US" sz="3500" dirty="0" smtClean="0">
                <a:solidFill>
                  <a:srgbClr val="008000"/>
                </a:solidFill>
              </a:rPr>
              <a:t>Compared </a:t>
            </a:r>
            <a:r>
              <a:rPr lang="en-US" sz="3500" dirty="0" smtClean="0">
                <a:solidFill>
                  <a:srgbClr val="008000"/>
                </a:solidFill>
              </a:rPr>
              <a:t>to other types, kids typically: </a:t>
            </a:r>
          </a:p>
          <a:p>
            <a:pPr lvl="1"/>
            <a:r>
              <a:rPr lang="en-US" sz="3500" dirty="0" smtClean="0">
                <a:solidFill>
                  <a:srgbClr val="008000"/>
                </a:solidFill>
              </a:rPr>
              <a:t>                 : </a:t>
            </a:r>
            <a:r>
              <a:rPr lang="en-US" sz="3500" dirty="0" smtClean="0">
                <a:solidFill>
                  <a:srgbClr val="008000"/>
                </a:solidFill>
              </a:rPr>
              <a:t>grades, self</a:t>
            </a:r>
            <a:r>
              <a:rPr lang="en-US" sz="3500" dirty="0">
                <a:solidFill>
                  <a:srgbClr val="008000"/>
                </a:solidFill>
              </a:rPr>
              <a:t>-esteem, </a:t>
            </a:r>
            <a:r>
              <a:rPr lang="en-US" sz="3500" dirty="0" err="1" smtClean="0">
                <a:solidFill>
                  <a:srgbClr val="008000"/>
                </a:solidFill>
              </a:rPr>
              <a:t>soc.</a:t>
            </a:r>
            <a:r>
              <a:rPr lang="en-US" sz="3500" dirty="0" smtClean="0">
                <a:solidFill>
                  <a:srgbClr val="008000"/>
                </a:solidFill>
              </a:rPr>
              <a:t> skills</a:t>
            </a:r>
          </a:p>
          <a:p>
            <a:pPr lvl="1"/>
            <a:r>
              <a:rPr lang="en-US" sz="3500" dirty="0" smtClean="0">
                <a:solidFill>
                  <a:srgbClr val="008000"/>
                </a:solidFill>
              </a:rPr>
              <a:t>Anxious, unhappy, fearful, </a:t>
            </a:r>
            <a:r>
              <a:rPr lang="en-US" sz="3500" dirty="0" err="1" smtClean="0">
                <a:solidFill>
                  <a:srgbClr val="008000"/>
                </a:solidFill>
              </a:rPr>
              <a:t>victimizat</a:t>
            </a:r>
            <a:r>
              <a:rPr lang="en-US" sz="3500" dirty="0" smtClean="0">
                <a:solidFill>
                  <a:srgbClr val="008000"/>
                </a:solidFill>
              </a:rPr>
              <a:t>. </a:t>
            </a:r>
            <a:r>
              <a:rPr lang="en-US" sz="3500" dirty="0" smtClean="0">
                <a:solidFill>
                  <a:srgbClr val="008000"/>
                </a:solidFill>
              </a:rPr>
              <a:t>        </a:t>
            </a:r>
            <a:r>
              <a:rPr lang="en-US" sz="2200" dirty="0" smtClean="0">
                <a:solidFill>
                  <a:srgbClr val="008000"/>
                </a:solidFill>
              </a:rPr>
              <a:t>(</a:t>
            </a:r>
            <a:r>
              <a:rPr lang="en-US" sz="2200" dirty="0" smtClean="0">
                <a:solidFill>
                  <a:srgbClr val="008000"/>
                </a:solidFill>
              </a:rPr>
              <a:t>Espinoza et al., 2012)</a:t>
            </a:r>
          </a:p>
          <a:p>
            <a:r>
              <a:rPr lang="en-US" sz="3500" dirty="0" smtClean="0"/>
              <a:t>BUT… good for some </a:t>
            </a:r>
            <a:r>
              <a:rPr lang="en-US" sz="3500" dirty="0" err="1" smtClean="0"/>
              <a:t>environ’s</a:t>
            </a:r>
            <a:r>
              <a:rPr lang="en-US" sz="3500" dirty="0" smtClean="0"/>
              <a:t>?</a:t>
            </a:r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0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7305"/>
          </a:xfrm>
        </p:spPr>
        <p:txBody>
          <a:bodyPr/>
          <a:lstStyle/>
          <a:p>
            <a:r>
              <a:rPr lang="en-US" dirty="0" smtClean="0"/>
              <a:t>Authoritative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33" y="1017851"/>
            <a:ext cx="8813800" cy="5840149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000090"/>
                </a:solidFill>
              </a:rPr>
              <a:t>                      </a:t>
            </a:r>
            <a:r>
              <a:rPr lang="en-US" sz="3500" dirty="0" smtClean="0">
                <a:solidFill>
                  <a:srgbClr val="000090"/>
                </a:solidFill>
              </a:rPr>
              <a:t>Control </a:t>
            </a:r>
            <a:r>
              <a:rPr lang="en-US" sz="3500" dirty="0" smtClean="0">
                <a:solidFill>
                  <a:srgbClr val="000090"/>
                </a:solidFill>
              </a:rPr>
              <a:t>&amp;                    Warmth</a:t>
            </a:r>
            <a:endParaRPr lang="en-US" sz="3500" dirty="0" smtClean="0">
              <a:solidFill>
                <a:srgbClr val="000090"/>
              </a:solidFill>
            </a:endParaRPr>
          </a:p>
          <a:p>
            <a:r>
              <a:rPr lang="en-US" sz="3500" dirty="0" err="1" smtClean="0"/>
              <a:t>Nurtur</a:t>
            </a:r>
            <a:r>
              <a:rPr lang="en-US" sz="3500" dirty="0" smtClean="0"/>
              <a:t>., warm, </a:t>
            </a:r>
            <a:r>
              <a:rPr lang="en-US" sz="3500" dirty="0" err="1" smtClean="0"/>
              <a:t>encourag</a:t>
            </a:r>
            <a:r>
              <a:rPr lang="en-US" sz="3500" dirty="0" smtClean="0"/>
              <a:t>., instructive</a:t>
            </a:r>
          </a:p>
          <a:p>
            <a:r>
              <a:rPr lang="en-US" sz="3500" dirty="0" smtClean="0">
                <a:solidFill>
                  <a:srgbClr val="000090"/>
                </a:solidFill>
              </a:rPr>
              <a:t>DISCIP: </a:t>
            </a:r>
            <a:r>
              <a:rPr lang="en-US" sz="3500" dirty="0" smtClean="0">
                <a:solidFill>
                  <a:srgbClr val="000090"/>
                </a:solidFill>
              </a:rPr>
              <a:t>  </a:t>
            </a:r>
            <a:endParaRPr lang="en-US" sz="3500" dirty="0" smtClean="0">
              <a:solidFill>
                <a:srgbClr val="000090"/>
              </a:solidFill>
            </a:endParaRPr>
          </a:p>
          <a:p>
            <a:r>
              <a:rPr lang="en-US" sz="3500" dirty="0" smtClean="0"/>
              <a:t>COMM: </a:t>
            </a:r>
            <a:r>
              <a:rPr lang="en-US" sz="3500" dirty="0" smtClean="0"/>
              <a:t>                , </a:t>
            </a:r>
            <a:r>
              <a:rPr lang="en-US" sz="3500" dirty="0" err="1" smtClean="0"/>
              <a:t>pos</a:t>
            </a:r>
            <a:r>
              <a:rPr lang="en-US" sz="3500" dirty="0" smtClean="0"/>
              <a:t> </a:t>
            </a:r>
            <a:r>
              <a:rPr lang="en-US" sz="3500" dirty="0" err="1" smtClean="0"/>
              <a:t>feedbk</a:t>
            </a:r>
            <a:r>
              <a:rPr lang="en-US" sz="3500" dirty="0" smtClean="0"/>
              <a:t>, praise, open-ended</a:t>
            </a:r>
          </a:p>
          <a:p>
            <a:r>
              <a:rPr lang="en-US" sz="3500" dirty="0" smtClean="0">
                <a:solidFill>
                  <a:srgbClr val="000090"/>
                </a:solidFill>
              </a:rPr>
              <a:t>Compared to other types, kids typically: </a:t>
            </a:r>
          </a:p>
          <a:p>
            <a:pPr lvl="1"/>
            <a:r>
              <a:rPr lang="en-US" sz="3500" dirty="0" smtClean="0">
                <a:solidFill>
                  <a:srgbClr val="000090"/>
                </a:solidFill>
              </a:rPr>
              <a:t>higher </a:t>
            </a:r>
            <a:r>
              <a:rPr lang="en-US" sz="3500" dirty="0" smtClean="0">
                <a:solidFill>
                  <a:srgbClr val="000090"/>
                </a:solidFill>
              </a:rPr>
              <a:t>                , </a:t>
            </a:r>
            <a:r>
              <a:rPr lang="en-US" sz="3500" dirty="0" err="1" smtClean="0">
                <a:solidFill>
                  <a:srgbClr val="000090"/>
                </a:solidFill>
              </a:rPr>
              <a:t>responsib</a:t>
            </a:r>
            <a:r>
              <a:rPr lang="en-US" sz="3500" dirty="0" smtClean="0">
                <a:solidFill>
                  <a:srgbClr val="000090"/>
                </a:solidFill>
              </a:rPr>
              <a:t>, </a:t>
            </a:r>
            <a:r>
              <a:rPr lang="en-US" sz="3500" dirty="0" smtClean="0">
                <a:solidFill>
                  <a:srgbClr val="000090"/>
                </a:solidFill>
              </a:rPr>
              <a:t>                        , </a:t>
            </a:r>
            <a:r>
              <a:rPr lang="en-US" sz="3500" dirty="0" smtClean="0">
                <a:solidFill>
                  <a:srgbClr val="000090"/>
                </a:solidFill>
              </a:rPr>
              <a:t>friendly, </a:t>
            </a:r>
            <a:r>
              <a:rPr lang="en-US" sz="3500" dirty="0" smtClean="0">
                <a:solidFill>
                  <a:srgbClr val="000090"/>
                </a:solidFill>
              </a:rPr>
              <a:t>    </a:t>
            </a:r>
            <a:endParaRPr lang="en-US" sz="3500" dirty="0" smtClean="0">
              <a:solidFill>
                <a:srgbClr val="000090"/>
              </a:solidFill>
            </a:endParaRPr>
          </a:p>
          <a:p>
            <a:pPr lvl="1"/>
            <a:r>
              <a:rPr lang="en-US" sz="3500" dirty="0" smtClean="0">
                <a:solidFill>
                  <a:srgbClr val="000090"/>
                </a:solidFill>
              </a:rPr>
              <a:t>Cheerful, outgoing, achievement-orient</a:t>
            </a:r>
          </a:p>
        </p:txBody>
      </p:sp>
    </p:spTree>
    <p:extLst>
      <p:ext uri="{BB962C8B-B14F-4D97-AF65-F5344CB8AC3E}">
        <p14:creationId xmlns:p14="http://schemas.microsoft.com/office/powerpoint/2010/main" val="315517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0167"/>
          </a:xfrm>
        </p:spPr>
        <p:txBody>
          <a:bodyPr>
            <a:normAutofit/>
          </a:bodyPr>
          <a:lstStyle/>
          <a:p>
            <a:r>
              <a:rPr lang="en-US" dirty="0" smtClean="0"/>
              <a:t>Indulgent-Permissive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32" y="1155700"/>
            <a:ext cx="8771467" cy="5384800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>
                <a:solidFill>
                  <a:srgbClr val="993366"/>
                </a:solidFill>
              </a:rPr>
              <a:t>                    Control </a:t>
            </a:r>
            <a:r>
              <a:rPr lang="en-US" sz="3500" dirty="0">
                <a:solidFill>
                  <a:srgbClr val="993366"/>
                </a:solidFill>
              </a:rPr>
              <a:t>&amp; </a:t>
            </a:r>
            <a:r>
              <a:rPr lang="en-US" sz="3500" dirty="0" smtClean="0">
                <a:solidFill>
                  <a:srgbClr val="993366"/>
                </a:solidFill>
              </a:rPr>
              <a:t>                   Warmth</a:t>
            </a:r>
            <a:endParaRPr lang="en-US" sz="3500" dirty="0">
              <a:solidFill>
                <a:srgbClr val="993366"/>
              </a:solidFill>
            </a:endParaRPr>
          </a:p>
          <a:p>
            <a:r>
              <a:rPr lang="en-US" sz="3500" dirty="0" smtClean="0"/>
              <a:t>High </a:t>
            </a:r>
            <a:r>
              <a:rPr lang="en-US" sz="3500" dirty="0" err="1" smtClean="0"/>
              <a:t>involv</a:t>
            </a:r>
            <a:r>
              <a:rPr lang="en-US" sz="3500" dirty="0" smtClean="0"/>
              <a:t>, no rules</a:t>
            </a:r>
            <a:endParaRPr lang="en-US" sz="3500" dirty="0"/>
          </a:p>
          <a:p>
            <a:r>
              <a:rPr lang="en-US" sz="3500" dirty="0" smtClean="0">
                <a:solidFill>
                  <a:srgbClr val="993366"/>
                </a:solidFill>
              </a:rPr>
              <a:t>DISCIP: </a:t>
            </a:r>
            <a:r>
              <a:rPr lang="en-US" sz="3500" dirty="0" smtClean="0">
                <a:solidFill>
                  <a:srgbClr val="993366"/>
                </a:solidFill>
              </a:rPr>
              <a:t>  </a:t>
            </a:r>
            <a:endParaRPr lang="en-US" sz="3500" dirty="0">
              <a:solidFill>
                <a:srgbClr val="993366"/>
              </a:solidFill>
            </a:endParaRPr>
          </a:p>
          <a:p>
            <a:r>
              <a:rPr lang="en-US" sz="3500" dirty="0"/>
              <a:t>COMM: </a:t>
            </a:r>
            <a:r>
              <a:rPr lang="en-US" sz="3500" dirty="0" smtClean="0"/>
              <a:t>                      praise</a:t>
            </a:r>
            <a:r>
              <a:rPr lang="en-US" sz="3500" dirty="0" smtClean="0"/>
              <a:t>, indulgent</a:t>
            </a:r>
            <a:endParaRPr lang="en-US" sz="3500" dirty="0"/>
          </a:p>
          <a:p>
            <a:r>
              <a:rPr lang="en-US" sz="3500" dirty="0">
                <a:solidFill>
                  <a:srgbClr val="993366"/>
                </a:solidFill>
              </a:rPr>
              <a:t>Compared to other types, kids typically: </a:t>
            </a:r>
          </a:p>
          <a:p>
            <a:pPr lvl="1"/>
            <a:r>
              <a:rPr lang="en-US" sz="3500" dirty="0" smtClean="0">
                <a:solidFill>
                  <a:srgbClr val="993366"/>
                </a:solidFill>
              </a:rPr>
              <a:t>                       , </a:t>
            </a:r>
            <a:r>
              <a:rPr lang="en-US" sz="3500" dirty="0" smtClean="0">
                <a:solidFill>
                  <a:srgbClr val="993366"/>
                </a:solidFill>
              </a:rPr>
              <a:t>impulsive, </a:t>
            </a:r>
            <a:r>
              <a:rPr lang="en-US" sz="3500" dirty="0" smtClean="0">
                <a:solidFill>
                  <a:srgbClr val="993366"/>
                </a:solidFill>
              </a:rPr>
              <a:t>                                , </a:t>
            </a:r>
            <a:r>
              <a:rPr lang="en-US" sz="3500" dirty="0" smtClean="0">
                <a:solidFill>
                  <a:srgbClr val="993366"/>
                </a:solidFill>
              </a:rPr>
              <a:t>domineer, </a:t>
            </a:r>
            <a:r>
              <a:rPr lang="en-US" sz="3500" dirty="0" smtClean="0">
                <a:solidFill>
                  <a:srgbClr val="993366"/>
                </a:solidFill>
              </a:rPr>
              <a:t>                              , </a:t>
            </a:r>
            <a:r>
              <a:rPr lang="en-US" sz="3500" dirty="0" smtClean="0">
                <a:solidFill>
                  <a:srgbClr val="993366"/>
                </a:solidFill>
              </a:rPr>
              <a:t>non-compliant</a:t>
            </a:r>
            <a:endParaRPr lang="en-US" sz="3500" dirty="0">
              <a:solidFill>
                <a:srgbClr val="993366"/>
              </a:solidFill>
            </a:endParaRPr>
          </a:p>
          <a:p>
            <a:pPr lvl="1"/>
            <a:r>
              <a:rPr lang="en-US" sz="3500" dirty="0" smtClean="0">
                <a:solidFill>
                  <a:srgbClr val="993366"/>
                </a:solidFill>
              </a:rPr>
              <a:t>Struggle w/ self-control &amp; respecting others </a:t>
            </a:r>
            <a:endParaRPr lang="en-US" sz="3500" dirty="0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51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0167"/>
          </a:xfrm>
        </p:spPr>
        <p:txBody>
          <a:bodyPr>
            <a:normAutofit/>
          </a:bodyPr>
          <a:lstStyle/>
          <a:p>
            <a:r>
              <a:rPr lang="en-US" dirty="0" smtClean="0"/>
              <a:t>Indifferent-Uninvolved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32" y="1155700"/>
            <a:ext cx="8771467" cy="53848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FF0000"/>
                </a:solidFill>
              </a:rPr>
              <a:t>                        Control </a:t>
            </a:r>
            <a:r>
              <a:rPr lang="en-US" sz="3500" dirty="0">
                <a:solidFill>
                  <a:srgbClr val="FF0000"/>
                </a:solidFill>
              </a:rPr>
              <a:t>&amp; </a:t>
            </a:r>
            <a:r>
              <a:rPr lang="en-US" sz="3500" dirty="0" smtClean="0">
                <a:solidFill>
                  <a:srgbClr val="FF0000"/>
                </a:solidFill>
              </a:rPr>
              <a:t>                       Warmth</a:t>
            </a:r>
            <a:endParaRPr lang="en-US" sz="3500" dirty="0">
              <a:solidFill>
                <a:srgbClr val="FF0000"/>
              </a:solidFill>
            </a:endParaRPr>
          </a:p>
          <a:p>
            <a:r>
              <a:rPr lang="en-US" sz="3500" dirty="0" smtClean="0"/>
              <a:t>DISCIP: </a:t>
            </a:r>
            <a:r>
              <a:rPr lang="en-US" sz="3500" dirty="0" smtClean="0"/>
              <a:t>  </a:t>
            </a:r>
            <a:endParaRPr lang="en-US" sz="3500" dirty="0"/>
          </a:p>
          <a:p>
            <a:r>
              <a:rPr lang="en-US" sz="3500" dirty="0">
                <a:solidFill>
                  <a:srgbClr val="FF0000"/>
                </a:solidFill>
              </a:rPr>
              <a:t>COMM: </a:t>
            </a:r>
            <a:r>
              <a:rPr lang="en-US" sz="3500" dirty="0" smtClean="0">
                <a:solidFill>
                  <a:srgbClr val="FF0000"/>
                </a:solidFill>
              </a:rPr>
              <a:t>   </a:t>
            </a:r>
            <a:endParaRPr lang="en-US" sz="3500" dirty="0">
              <a:solidFill>
                <a:srgbClr val="FF0000"/>
              </a:solidFill>
            </a:endParaRPr>
          </a:p>
          <a:p>
            <a:r>
              <a:rPr lang="en-US" sz="3500" dirty="0"/>
              <a:t>Compared to other types, kids typically: </a:t>
            </a:r>
          </a:p>
          <a:p>
            <a:pPr lvl="1"/>
            <a:r>
              <a:rPr lang="en-US" sz="3500" dirty="0" smtClean="0"/>
              <a:t>lower </a:t>
            </a:r>
            <a:r>
              <a:rPr lang="en-US" sz="3500" dirty="0" smtClean="0"/>
              <a:t>                        , </a:t>
            </a:r>
            <a:r>
              <a:rPr lang="en-US" sz="3500" dirty="0" err="1" smtClean="0"/>
              <a:t>impulsv</a:t>
            </a:r>
            <a:r>
              <a:rPr lang="en-US" sz="3500" dirty="0" smtClean="0"/>
              <a:t>, </a:t>
            </a:r>
            <a:r>
              <a:rPr lang="en-US" sz="3500" dirty="0" smtClean="0"/>
              <a:t>                        , </a:t>
            </a:r>
            <a:r>
              <a:rPr lang="en-US" sz="3500" dirty="0" smtClean="0"/>
              <a:t>moody, immature</a:t>
            </a:r>
            <a:endParaRPr lang="en-US" sz="3500" dirty="0"/>
          </a:p>
          <a:p>
            <a:pPr lvl="1"/>
            <a:r>
              <a:rPr lang="en-US" sz="3500" dirty="0" smtClean="0"/>
              <a:t>Struggle w/ self-control &amp; independence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19479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420</Words>
  <Application>Microsoft Macintosh PowerPoint</Application>
  <PresentationFormat>On-screen Show (4:3)</PresentationFormat>
  <Paragraphs>105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Bell MT</vt:lpstr>
      <vt:lpstr>Calibri</vt:lpstr>
      <vt:lpstr>Californian FB</vt:lpstr>
      <vt:lpstr>ＭＳ Ｐゴシック</vt:lpstr>
      <vt:lpstr>Arial</vt:lpstr>
      <vt:lpstr>Office Theme</vt:lpstr>
      <vt:lpstr>To Know from Heisler &amp; Ellis (2008)</vt:lpstr>
      <vt:lpstr>Moms &amp; Dads</vt:lpstr>
      <vt:lpstr>Parental Socialization/Task Roles</vt:lpstr>
      <vt:lpstr>Parental Behavior (2 general dimensions)</vt:lpstr>
      <vt:lpstr>Baumrind’s (1966) Parenting Styles</vt:lpstr>
      <vt:lpstr>Authoritarian</vt:lpstr>
      <vt:lpstr>Authoritative</vt:lpstr>
      <vt:lpstr>Indulgent-Permissive</vt:lpstr>
      <vt:lpstr>Indifferent-Uninvolved</vt:lpstr>
      <vt:lpstr>PowerPoint Presentation</vt:lpstr>
      <vt:lpstr>Parent-Roles Activity:</vt:lpstr>
      <vt:lpstr>Messages Parents Receive…</vt:lpstr>
      <vt:lpstr>Happiness/Satisfaction in parenting?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Eckstein</dc:creator>
  <cp:lastModifiedBy>Jessica Eckstein</cp:lastModifiedBy>
  <cp:revision>54</cp:revision>
  <dcterms:created xsi:type="dcterms:W3CDTF">2015-01-08T22:29:41Z</dcterms:created>
  <dcterms:modified xsi:type="dcterms:W3CDTF">2017-02-15T04:03:56Z</dcterms:modified>
</cp:coreProperties>
</file>