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7" r:id="rId4"/>
    <p:sldId id="273" r:id="rId5"/>
    <p:sldId id="279" r:id="rId6"/>
    <p:sldId id="280" r:id="rId7"/>
    <p:sldId id="284" r:id="rId8"/>
    <p:sldId id="290" r:id="rId9"/>
    <p:sldId id="260" r:id="rId10"/>
    <p:sldId id="266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23" autoAdjust="0"/>
  </p:normalViewPr>
  <p:slideViewPr>
    <p:cSldViewPr snapToGrid="0" snapToObjects="1">
      <p:cViewPr varScale="1">
        <p:scale>
          <a:sx n="43" d="100"/>
          <a:sy n="43" d="100"/>
        </p:scale>
        <p:origin x="97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395B6-3142-6B42-9588-33FE8FC635AB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E86BA-61FB-5D44-BF2E-31B9024E3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77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ser:BrendelSignature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E86BA-61FB-5D44-BF2E-31B9024E30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45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2FFB737-23C6-4F1A-A8E1-491D346ED3E6}" type="slidenum">
              <a:rPr lang="en-US" altLang="en-US" smtClean="0">
                <a:latin typeface="Times New Roman" pitchFamily="18" charset="0"/>
              </a:rPr>
              <a:pPr/>
              <a:t>3</a:t>
            </a:fld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33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DFFCC5A-1FC7-4EEF-A861-BBD726179620}" type="slidenum">
              <a:rPr lang="en-US" altLang="en-US" smtClean="0">
                <a:latin typeface="Times New Roman" pitchFamily="18" charset="0"/>
              </a:rPr>
              <a:pPr/>
              <a:t>4</a:t>
            </a:fld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446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0C124C8-6607-4959-9DB9-5E77B69A74F7}" type="slidenum">
              <a:rPr lang="en-US" altLang="en-US" smtClean="0">
                <a:latin typeface="Times New Roman" pitchFamily="18" charset="0"/>
              </a:rPr>
              <a:pPr/>
              <a:t>6</a:t>
            </a:fld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025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87536C2-FCA6-4096-97D5-0072D66879A1}" type="slidenum">
              <a:rPr lang="en-US" altLang="en-US" smtClean="0">
                <a:latin typeface="Times New Roman" pitchFamily="18" charset="0"/>
              </a:rPr>
              <a:pPr/>
              <a:t>7</a:t>
            </a:fld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446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3A8157B-D9A3-4F4F-9ED5-5B56F5E03A98}" type="slidenum">
              <a:rPr lang="en-US" altLang="en-US" smtClean="0">
                <a:latin typeface="Times New Roman" pitchFamily="18" charset="0"/>
              </a:rPr>
              <a:pPr/>
              <a:t>8</a:t>
            </a:fld>
            <a:endParaRPr lang="en-US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811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 created by </a:t>
            </a:r>
            <a:r>
              <a:rPr lang="en-US" dirty="0" err="1" smtClean="0">
                <a:hlinkClick r:id="rId3" tooltip="en:User:BrendelSignature"/>
              </a:rPr>
              <a:t>User:BrendelSignature</a:t>
            </a:r>
            <a:r>
              <a:rPr lang="en-US" dirty="0" smtClean="0"/>
              <a:t> using US Census Bureau data published in the sociology book, </a:t>
            </a:r>
            <a:r>
              <a:rPr lang="en-US" i="1" dirty="0" smtClean="0"/>
              <a:t>Marriages, Families &amp; Intimate Relationships</a:t>
            </a:r>
            <a:r>
              <a:rPr lang="en-US" dirty="0" smtClean="0"/>
              <a:t> by Brian K. Williams, Stacey C. Sawyer, and Carl M. </a:t>
            </a:r>
            <a:r>
              <a:rPr lang="en-US" dirty="0" err="1" smtClean="0"/>
              <a:t>Wahlstrom</a:t>
            </a:r>
            <a:r>
              <a:rPr lang="en-US" dirty="0" smtClean="0"/>
              <a:t>. Published by Pearson in 2006.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E86BA-61FB-5D44-BF2E-31B9024E30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1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94D-F23E-B340-936A-1009EBCDCA3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C76-5FBA-7F4F-8EBE-37959117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0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94D-F23E-B340-936A-1009EBCDCA3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C76-5FBA-7F4F-8EBE-37959117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94D-F23E-B340-936A-1009EBCDCA3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C76-5FBA-7F4F-8EBE-37959117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6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94D-F23E-B340-936A-1009EBCDCA3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C76-5FBA-7F4F-8EBE-37959117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9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94D-F23E-B340-936A-1009EBCDCA3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C76-5FBA-7F4F-8EBE-37959117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6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94D-F23E-B340-936A-1009EBCDCA3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C76-5FBA-7F4F-8EBE-37959117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6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94D-F23E-B340-936A-1009EBCDCA3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C76-5FBA-7F4F-8EBE-37959117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7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94D-F23E-B340-936A-1009EBCDCA3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C76-5FBA-7F4F-8EBE-37959117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2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94D-F23E-B340-936A-1009EBCDCA3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C76-5FBA-7F4F-8EBE-37959117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94D-F23E-B340-936A-1009EBCDCA3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C76-5FBA-7F4F-8EBE-37959117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3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E194D-F23E-B340-936A-1009EBCDCA3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7C76-5FBA-7F4F-8EBE-37959117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1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E194D-F23E-B340-936A-1009EBCDCA3C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67C76-5FBA-7F4F-8EBE-37959117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5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797"/>
            <a:ext cx="8229600" cy="6706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Know from Coontz (2000)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645866"/>
            <a:ext cx="8950817" cy="621213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Reason for initial historical “decline” of extended kinship</a:t>
            </a:r>
          </a:p>
          <a:p>
            <a:r>
              <a:rPr lang="en-US" dirty="0" smtClean="0"/>
              <a:t>Myths regarding:</a:t>
            </a:r>
          </a:p>
          <a:p>
            <a:pPr lvl="1"/>
            <a:r>
              <a:rPr lang="en-US" dirty="0" smtClean="0"/>
              <a:t>“Affective individualism” &amp; family </a:t>
            </a:r>
            <a:r>
              <a:rPr lang="en-US" dirty="0" err="1" smtClean="0"/>
              <a:t>Rs</a:t>
            </a:r>
            <a:endParaRPr lang="en-US" dirty="0" smtClean="0"/>
          </a:p>
          <a:p>
            <a:pPr lvl="1"/>
            <a:r>
              <a:rPr lang="en-US" dirty="0" smtClean="0"/>
              <a:t>Time spent with children</a:t>
            </a:r>
          </a:p>
          <a:p>
            <a:pPr lvl="1"/>
            <a:r>
              <a:rPr lang="en-US" dirty="0" smtClean="0"/>
              <a:t>Nuclear or other “ideal” structures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Aspects of family economy: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Sources of resource-attainment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Different ways resources are distributed </a:t>
            </a:r>
            <a:r>
              <a:rPr lang="en-US" i="1" dirty="0" smtClean="0">
                <a:solidFill>
                  <a:srgbClr val="7030A0"/>
                </a:solidFill>
              </a:rPr>
              <a:t>within</a:t>
            </a:r>
            <a:r>
              <a:rPr lang="en-US" dirty="0" smtClean="0">
                <a:solidFill>
                  <a:srgbClr val="7030A0"/>
                </a:solidFill>
              </a:rPr>
              <a:t> families</a:t>
            </a:r>
          </a:p>
          <a:p>
            <a:r>
              <a:rPr lang="en-US" dirty="0" smtClean="0"/>
              <a:t>Various expectations of roles for children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Pros vs. Cons of marriage/family life vs. single</a:t>
            </a:r>
          </a:p>
          <a:p>
            <a:r>
              <a:rPr lang="en-US" dirty="0" smtClean="0"/>
              <a:t>Importance of </a:t>
            </a:r>
            <a:r>
              <a:rPr lang="en-US" i="1" dirty="0" smtClean="0"/>
              <a:t>context</a:t>
            </a:r>
            <a:r>
              <a:rPr lang="en-US" dirty="0" smtClean="0"/>
              <a:t> when studying families</a:t>
            </a:r>
          </a:p>
        </p:txBody>
      </p:sp>
    </p:spTree>
    <p:extLst>
      <p:ext uri="{BB962C8B-B14F-4D97-AF65-F5344CB8AC3E}">
        <p14:creationId xmlns:p14="http://schemas.microsoft.com/office/powerpoint/2010/main" val="13478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0530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Transition over </a:t>
            </a:r>
            <a:r>
              <a:rPr lang="en-US" altLang="en-US" dirty="0" smtClean="0"/>
              <a:t>time…</a:t>
            </a:r>
            <a:endParaRPr lang="en-US" altLang="en-US" dirty="0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0" y="484030"/>
            <a:ext cx="7772400" cy="637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SzPct val="65000"/>
              <a:buFont typeface="Monotype Sorts" pitchFamily="2" charset="2"/>
              <a:buChar char="l"/>
              <a:defRPr kumimoji="1"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SzPct val="65000"/>
              <a:buFont typeface="Monotype Sorts" pitchFamily="2" charset="2"/>
              <a:buChar char="l"/>
              <a:defRPr kumimoji="1" sz="2800">
                <a:solidFill>
                  <a:srgbClr val="CC0099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SzPct val="65000"/>
              <a:buFont typeface="Monotype Sorts" pitchFamily="2" charset="2"/>
              <a:buChar char="l"/>
              <a:defRPr kumimoji="1" sz="2400">
                <a:solidFill>
                  <a:srgbClr val="CC66FF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SzPct val="65000"/>
              <a:buFont typeface="Monotype Sorts" pitchFamily="2" charset="2"/>
              <a:buChar char="l"/>
              <a:defRPr kumimoji="1" sz="2000">
                <a:solidFill>
                  <a:srgbClr val="FF3399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SzPct val="65000"/>
              <a:buFont typeface="Monotype Sorts" pitchFamily="2" charset="2"/>
              <a:buChar char="l"/>
              <a:defRPr kumimoji="1" sz="2000">
                <a:solidFill>
                  <a:srgbClr val="9900CC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Monotype Sorts" pitchFamily="2" charset="2"/>
              <a:buChar char="l"/>
              <a:defRPr kumimoji="1" sz="2000">
                <a:solidFill>
                  <a:srgbClr val="9900CC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Monotype Sorts" pitchFamily="2" charset="2"/>
              <a:buChar char="l"/>
              <a:defRPr kumimoji="1" sz="2000">
                <a:solidFill>
                  <a:srgbClr val="9900CC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Monotype Sorts" pitchFamily="2" charset="2"/>
              <a:buChar char="l"/>
              <a:defRPr kumimoji="1" sz="2000">
                <a:solidFill>
                  <a:srgbClr val="9900CC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Font typeface="Monotype Sorts" pitchFamily="2" charset="2"/>
              <a:buChar char="l"/>
              <a:defRPr kumimoji="1" sz="2000">
                <a:solidFill>
                  <a:srgbClr val="9900CC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dirty="0"/>
              <a:t>“</a:t>
            </a:r>
            <a:r>
              <a:rPr lang="en-US" altLang="en-US" dirty="0" err="1"/>
              <a:t>F”amily</a:t>
            </a: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en-US" dirty="0">
                <a:solidFill>
                  <a:schemeClr val="tx2"/>
                </a:solidFill>
              </a:rPr>
              <a:t>Based on 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 smtClean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200" dirty="0">
              <a:solidFill>
                <a:schemeClr val="tx2"/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3200" dirty="0" smtClean="0">
                <a:solidFill>
                  <a:schemeClr val="tx1"/>
                </a:solidFill>
              </a:rPr>
              <a:t>To…</a:t>
            </a:r>
            <a:endParaRPr lang="en-US" altLang="en-US" sz="32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2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/>
              <a:t>“</a:t>
            </a:r>
            <a:r>
              <a:rPr lang="en-US" altLang="en-US" dirty="0" err="1" smtClean="0"/>
              <a:t>f”amily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tx2"/>
                </a:solidFill>
              </a:rPr>
              <a:t>More 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tx2"/>
                </a:solidFill>
              </a:rPr>
              <a:t>Voluntary, based </a:t>
            </a:r>
            <a:r>
              <a:rPr lang="en-US" altLang="en-US" dirty="0" smtClean="0">
                <a:solidFill>
                  <a:schemeClr val="tx2"/>
                </a:solidFill>
              </a:rPr>
              <a:t> 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63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183"/>
            <a:ext cx="8229600" cy="7350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Myths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01" y="1085045"/>
            <a:ext cx="8686800" cy="5521817"/>
          </a:xfrm>
        </p:spPr>
        <p:txBody>
          <a:bodyPr/>
          <a:lstStyle/>
          <a:p>
            <a:r>
              <a:rPr lang="en-US" dirty="0" smtClean="0"/>
              <a:t>2 things you thought (before today’s lecture) about families in history that were “wrong”</a:t>
            </a:r>
          </a:p>
          <a:p>
            <a:endParaRPr lang="en-US" smtClean="0"/>
          </a:p>
          <a:p>
            <a:endParaRPr lang="en-US" dirty="0"/>
          </a:p>
          <a:p>
            <a:r>
              <a:rPr lang="en-US" dirty="0" smtClean="0"/>
              <a:t>2 things you think are the SAME in the 2010s as in the past</a:t>
            </a:r>
          </a:p>
          <a:p>
            <a:r>
              <a:rPr lang="en-US" dirty="0" smtClean="0"/>
              <a:t>2 things you think are DIFFERENT in the 2010s compared to past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9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06" y="247918"/>
            <a:ext cx="8995893" cy="6461975"/>
          </a:xfrm>
        </p:spPr>
        <p:txBody>
          <a:bodyPr>
            <a:normAutofit lnSpcReduction="10000"/>
          </a:bodyPr>
          <a:lstStyle/>
          <a:p>
            <a:r>
              <a:rPr lang="en-US" sz="3400" b="1" dirty="0" smtClean="0"/>
              <a:t>Lineage </a:t>
            </a:r>
            <a:r>
              <a:rPr lang="en-US" sz="3400" dirty="0" smtClean="0"/>
              <a:t>emphases</a:t>
            </a:r>
          </a:p>
          <a:p>
            <a:pPr lvl="1"/>
            <a:r>
              <a:rPr lang="en-US" sz="3400" dirty="0" smtClean="0">
                <a:solidFill>
                  <a:srgbClr val="C00000"/>
                </a:solidFill>
              </a:rPr>
              <a:t>Greek “families” among </a:t>
            </a:r>
            <a:r>
              <a:rPr lang="en-US" sz="3400" dirty="0" smtClean="0">
                <a:solidFill>
                  <a:srgbClr val="C00000"/>
                </a:solidFill>
              </a:rPr>
              <a:t>    </a:t>
            </a:r>
            <a:endParaRPr lang="en-US" sz="3400" dirty="0" smtClean="0">
              <a:solidFill>
                <a:srgbClr val="C00000"/>
              </a:solidFill>
            </a:endParaRPr>
          </a:p>
          <a:p>
            <a:pPr lvl="1"/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Judeo-Christian </a:t>
            </a: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en-US" sz="3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3400" dirty="0" smtClean="0">
                <a:solidFill>
                  <a:srgbClr val="00B050"/>
                </a:solidFill>
              </a:rPr>
              <a:t>Roman </a:t>
            </a:r>
            <a:r>
              <a:rPr lang="en-US" sz="3400" dirty="0" smtClean="0">
                <a:solidFill>
                  <a:srgbClr val="00B050"/>
                </a:solidFill>
              </a:rPr>
              <a:t>  </a:t>
            </a:r>
            <a:endParaRPr lang="en-US" sz="3400" dirty="0" smtClean="0">
              <a:solidFill>
                <a:srgbClr val="00B050"/>
              </a:solidFill>
            </a:endParaRPr>
          </a:p>
          <a:p>
            <a:pPr lvl="1"/>
            <a:r>
              <a:rPr lang="en-US" sz="3400" dirty="0" smtClean="0">
                <a:solidFill>
                  <a:srgbClr val="0070C0"/>
                </a:solidFill>
              </a:rPr>
              <a:t>Dynasties </a:t>
            </a:r>
            <a:r>
              <a:rPr lang="en-US" dirty="0" smtClean="0">
                <a:solidFill>
                  <a:srgbClr val="0070C0"/>
                </a:solidFill>
              </a:rPr>
              <a:t>(Assyria, Egypt, China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sz="3400" dirty="0" smtClean="0">
                <a:solidFill>
                  <a:srgbClr val="7030A0"/>
                </a:solidFill>
              </a:rPr>
              <a:t>Totem Poles </a:t>
            </a:r>
            <a:r>
              <a:rPr lang="en-US" dirty="0" smtClean="0">
                <a:solidFill>
                  <a:srgbClr val="7030A0"/>
                </a:solidFill>
              </a:rPr>
              <a:t>(indigenous peoples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</a:rPr>
              <a:t>European “ancestries</a:t>
            </a:r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</a:rPr>
              <a:t>”</a:t>
            </a:r>
          </a:p>
          <a:p>
            <a:pPr lvl="2"/>
            <a:r>
              <a:rPr lang="en-US" sz="3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3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3400" dirty="0" smtClean="0"/>
              <a:t>U.S. mandated recording </a:t>
            </a:r>
            <a:r>
              <a:rPr lang="en-US" dirty="0" smtClean="0"/>
              <a:t>(christenings, marriages, burials) </a:t>
            </a:r>
            <a:r>
              <a:rPr lang="en-US" sz="3400" dirty="0" smtClean="0"/>
              <a:t>in 1632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60852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 smtClean="0">
                <a:solidFill>
                  <a:srgbClr val="0070C0"/>
                </a:solidFill>
              </a:rPr>
              <a:t>Historical Record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" y="608527"/>
            <a:ext cx="8991600" cy="1532586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Upper class bias </a:t>
            </a:r>
            <a:r>
              <a:rPr lang="en-US" altLang="en-US" sz="2800" dirty="0" smtClean="0"/>
              <a:t>(e.g., nobles, wars, empires)</a:t>
            </a:r>
          </a:p>
          <a:p>
            <a:pPr eaLnBrk="1" hangingPunct="1"/>
            <a:r>
              <a:rPr lang="en-US" altLang="en-US" sz="3600" dirty="0" smtClean="0"/>
              <a:t>1</a:t>
            </a:r>
            <a:r>
              <a:rPr lang="en-US" altLang="en-US" sz="3600" baseline="30000" dirty="0" smtClean="0"/>
              <a:t>st</a:t>
            </a:r>
            <a:r>
              <a:rPr lang="en-US" altLang="en-US" sz="3600" dirty="0" smtClean="0"/>
              <a:t> study “ordinary” families 1960</a:t>
            </a:r>
          </a:p>
          <a:p>
            <a:pPr marL="457200" lvl="1" indent="0" eaLnBrk="1" hangingPunct="1">
              <a:buNone/>
            </a:pPr>
            <a:endParaRPr lang="en-US" altLang="en-US" b="1" dirty="0" smtClean="0"/>
          </a:p>
          <a:p>
            <a:pPr lvl="2" eaLnBrk="1" hangingPunct="1"/>
            <a:endParaRPr lang="en-US" altLang="en-US" b="1" dirty="0" smtClean="0"/>
          </a:p>
          <a:p>
            <a:pPr lvl="2" eaLnBrk="1" hangingPunct="1">
              <a:buFont typeface="Wingdings 3" pitchFamily="18" charset="2"/>
              <a:buNone/>
            </a:pPr>
            <a:endParaRPr lang="en-US" altLang="en-US" b="1" dirty="0" smtClean="0"/>
          </a:p>
          <a:p>
            <a:pPr lvl="2" eaLnBrk="1" hangingPunct="1"/>
            <a:endParaRPr lang="en-US" altLang="en-US" b="1" dirty="0" smtClean="0"/>
          </a:p>
          <a:p>
            <a:pPr lvl="2" eaLnBrk="1" hangingPunct="1"/>
            <a:endParaRPr lang="en-US" altLang="en-US" b="1" dirty="0" smtClean="0"/>
          </a:p>
          <a:p>
            <a:pPr lvl="2" eaLnBrk="1" hangingPunct="1"/>
            <a:endParaRPr lang="en-US" altLang="en-US" dirty="0" smtClean="0"/>
          </a:p>
        </p:txBody>
      </p:sp>
      <p:sp>
        <p:nvSpPr>
          <p:cNvPr id="7172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F65DCD5-CD98-43FD-84AB-8166343E27A4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42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66670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4200" b="1" dirty="0" smtClean="0"/>
              <a:t>Primacy of </a:t>
            </a:r>
            <a:r>
              <a:rPr lang="en-US" altLang="en-US" sz="4200" b="1" i="1" dirty="0" smtClean="0"/>
              <a:t>Public </a:t>
            </a:r>
            <a:r>
              <a:rPr lang="en-US" altLang="en-US" sz="4200" b="1" dirty="0" smtClean="0"/>
              <a:t>Families</a:t>
            </a:r>
            <a:r>
              <a:rPr lang="en-US" altLang="en-US" sz="4200" b="1" dirty="0"/>
              <a:t> </a:t>
            </a:r>
            <a:r>
              <a:rPr lang="en-US" altLang="en-US" sz="3600" dirty="0" smtClean="0"/>
              <a:t>(U.S.-Euro colonies)</a:t>
            </a:r>
            <a:endParaRPr lang="en-US" altLang="en-US" sz="3600" u="sng" dirty="0" smtClean="0"/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169233"/>
            <a:ext cx="9144000" cy="5688767"/>
          </a:xfrm>
        </p:spPr>
        <p:txBody>
          <a:bodyPr>
            <a:normAutofit/>
          </a:bodyPr>
          <a:lstStyle/>
          <a:p>
            <a:pPr lvl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Performed public services </a:t>
            </a:r>
            <a:r>
              <a:rPr lang="en-US" altLang="en-US" sz="2200" dirty="0" smtClean="0">
                <a:solidFill>
                  <a:schemeClr val="accent2">
                    <a:lumMod val="75000"/>
                  </a:schemeClr>
                </a:solidFill>
              </a:rPr>
              <a:t>(education, health, jail</a:t>
            </a:r>
            <a:r>
              <a:rPr lang="en-US" altLang="en-US" sz="22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lvl="1"/>
            <a:endParaRPr lang="en-US" altLang="en-US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No privacy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</a:rPr>
              <a:t>All was public business </a:t>
            </a:r>
            <a:r>
              <a:rPr lang="en-US" altLang="en-US" sz="2200" dirty="0" smtClean="0">
                <a:solidFill>
                  <a:schemeClr val="tx2"/>
                </a:solidFill>
              </a:rPr>
              <a:t>  </a:t>
            </a:r>
            <a:endParaRPr lang="en-US" altLang="en-US" sz="2200" dirty="0" smtClean="0">
              <a:solidFill>
                <a:schemeClr val="tx2"/>
              </a:solidFill>
            </a:endParaRPr>
          </a:p>
          <a:p>
            <a:pPr lvl="2"/>
            <a:r>
              <a:rPr lang="en-US" altLang="en-US" dirty="0" smtClean="0">
                <a:solidFill>
                  <a:schemeClr val="tx2"/>
                </a:solidFill>
              </a:rPr>
              <a:t>Houses lacked </a:t>
            </a:r>
            <a:r>
              <a:rPr lang="en-US" altLang="en-US" dirty="0" smtClean="0">
                <a:solidFill>
                  <a:schemeClr val="tx2"/>
                </a:solidFill>
              </a:rPr>
              <a:t>  </a:t>
            </a:r>
          </a:p>
          <a:p>
            <a:pPr marL="914400" lvl="2" indent="0">
              <a:buNone/>
            </a:pPr>
            <a:endParaRPr lang="en-US" altLang="en-US" dirty="0" smtClean="0">
              <a:solidFill>
                <a:schemeClr val="tx2"/>
              </a:solidFill>
            </a:endParaRPr>
          </a:p>
          <a:p>
            <a:pPr lvl="1"/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Diverse 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structures</a:t>
            </a:r>
          </a:p>
          <a:p>
            <a:pPr lvl="2"/>
            <a:endParaRPr lang="en-US" alt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Marriage </a:t>
            </a:r>
            <a:r>
              <a:rPr lang="en-US" altLang="en-US" dirty="0" smtClean="0">
                <a:solidFill>
                  <a:schemeClr val="tx2"/>
                </a:solidFill>
              </a:rPr>
              <a:t>often </a:t>
            </a:r>
            <a:r>
              <a:rPr lang="en-US" altLang="en-US" dirty="0" smtClean="0">
                <a:solidFill>
                  <a:schemeClr val="tx2"/>
                </a:solidFill>
              </a:rPr>
              <a:t>unofficial</a:t>
            </a:r>
          </a:p>
          <a:p>
            <a:pPr lvl="2"/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dirty="0" smtClean="0">
                <a:solidFill>
                  <a:schemeClr val="tx2"/>
                </a:solidFill>
              </a:rPr>
              <a:t>  </a:t>
            </a:r>
            <a:endParaRPr lang="en-US" altLang="en-US" dirty="0" smtClean="0">
              <a:solidFill>
                <a:schemeClr val="tx2"/>
              </a:solidFill>
            </a:endParaRPr>
          </a:p>
        </p:txBody>
      </p:sp>
      <p:sp>
        <p:nvSpPr>
          <p:cNvPr id="26628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37A755C-6B31-4257-BFA4-B0C12B507D2B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8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4"/>
          <p:cNvSpPr>
            <a:spLocks noGrp="1"/>
          </p:cNvSpPr>
          <p:nvPr>
            <p:ph type="title"/>
          </p:nvPr>
        </p:nvSpPr>
        <p:spPr>
          <a:xfrm>
            <a:off x="533400" y="38100"/>
            <a:ext cx="8229600" cy="46417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19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Century Families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95CF3B9-BD0B-42A2-A093-6DD989B2DDA8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99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228600" y="-3756"/>
            <a:ext cx="8686800" cy="660579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3600" b="1" dirty="0" smtClean="0">
                <a:latin typeface="Arial" pitchFamily="34" charset="0"/>
                <a:cs typeface="Arial" pitchFamily="34" charset="0"/>
              </a:rPr>
              <a:t>Rise of “Private” Family </a:t>
            </a:r>
            <a:r>
              <a:rPr lang="en-US" altLang="en-U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altLang="en-US" sz="3200" dirty="0" smtClean="0">
                <a:latin typeface="Arial" pitchFamily="34" charset="0"/>
                <a:cs typeface="Arial" pitchFamily="34" charset="0"/>
              </a:rPr>
              <a:t>1900-1990s)</a:t>
            </a:r>
            <a:endParaRPr lang="en-US" alt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0" y="703062"/>
            <a:ext cx="8991600" cy="60261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dirty="0" smtClean="0"/>
              <a:t>Early Decades:</a:t>
            </a:r>
          </a:p>
          <a:p>
            <a:pPr eaLnBrk="1" hangingPunct="1"/>
            <a:r>
              <a:rPr lang="en-US" altLang="en-US" sz="3600" dirty="0" smtClean="0">
                <a:solidFill>
                  <a:srgbClr val="C00000"/>
                </a:solidFill>
              </a:rPr>
              <a:t>Increase in :</a:t>
            </a:r>
          </a:p>
          <a:p>
            <a:pPr lvl="1"/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endParaRPr lang="en-US" altLang="en-US" sz="2600" dirty="0" smtClean="0">
              <a:solidFill>
                <a:srgbClr val="C000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endParaRPr lang="en-US" altLang="en-US" dirty="0" smtClean="0">
              <a:solidFill>
                <a:srgbClr val="C000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endParaRPr lang="en-US" altLang="en-US" dirty="0" smtClean="0">
              <a:solidFill>
                <a:srgbClr val="C000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endParaRPr lang="en-US" altLang="en-US" dirty="0" smtClean="0">
              <a:solidFill>
                <a:srgbClr val="C0000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endParaRPr lang="en-US" altLang="en-US" dirty="0" smtClean="0">
              <a:solidFill>
                <a:srgbClr val="C00000"/>
              </a:solidFill>
            </a:endParaRPr>
          </a:p>
          <a:p>
            <a:r>
              <a:rPr lang="en-US" altLang="en-US" dirty="0" smtClean="0">
                <a:solidFill>
                  <a:srgbClr val="0070C0"/>
                </a:solidFill>
              </a:rPr>
              <a:t>Decline in:</a:t>
            </a:r>
            <a:endParaRPr lang="en-US" altLang="en-US" dirty="0">
              <a:solidFill>
                <a:srgbClr val="0070C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endParaRPr lang="en-US" altLang="en-US" dirty="0" smtClean="0">
              <a:solidFill>
                <a:srgbClr val="0070C0"/>
              </a:solidFill>
            </a:endParaRPr>
          </a:p>
          <a:p>
            <a:pPr lvl="1"/>
            <a:r>
              <a:rPr lang="en-US" altLang="en-US" dirty="0" smtClean="0">
                <a:solidFill>
                  <a:srgbClr val="0070C0"/>
                </a:solidFill>
              </a:rPr>
              <a:t>Family dominance in people’s lives</a:t>
            </a:r>
          </a:p>
          <a:p>
            <a:pPr eaLnBrk="1" hangingPunct="1"/>
            <a:r>
              <a:rPr lang="en-US" altLang="en-US" sz="3600" dirty="0" smtClean="0">
                <a:sym typeface="Monotype Sorts" pitchFamily="2" charset="2"/>
              </a:rPr>
              <a:t>Emphases on: </a:t>
            </a:r>
          </a:p>
          <a:p>
            <a:pPr lvl="1"/>
            <a:r>
              <a:rPr lang="en-US" altLang="en-US" dirty="0" smtClean="0">
                <a:sym typeface="Monotype Sorts" pitchFamily="2" charset="2"/>
              </a:rPr>
              <a:t>Family as source </a:t>
            </a:r>
            <a:r>
              <a:rPr lang="en-US" altLang="en-US" dirty="0" smtClean="0">
                <a:sym typeface="Monotype Sorts" pitchFamily="2" charset="2"/>
              </a:rPr>
              <a:t>of</a:t>
            </a:r>
            <a:endParaRPr lang="en-US" altLang="en-US" sz="3600" b="1" dirty="0">
              <a:sym typeface="Monotype Sorts" pitchFamily="2" charset="2"/>
            </a:endParaRPr>
          </a:p>
          <a:p>
            <a:endParaRPr lang="en-US" altLang="en-US" sz="3600" b="1" dirty="0">
              <a:sym typeface="Monotype Sorts" pitchFamily="2" charset="2"/>
            </a:endParaRPr>
          </a:p>
          <a:p>
            <a:pPr eaLnBrk="1" hangingPunct="1"/>
            <a:endParaRPr lang="en-US" altLang="en-US" sz="3600" dirty="0" smtClean="0">
              <a:sym typeface="Monotype Sorts" pitchFamily="2" charset="2"/>
            </a:endParaRPr>
          </a:p>
        </p:txBody>
      </p:sp>
      <p:sp>
        <p:nvSpPr>
          <p:cNvPr id="59396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C1D42DB-9BF1-41E2-846A-2D48D7A4F79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6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46417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900" dirty="0" smtClean="0"/>
              <a:t>Recent distinct “group” trends</a:t>
            </a:r>
          </a:p>
        </p:txBody>
      </p:sp>
      <p:sp>
        <p:nvSpPr>
          <p:cNvPr id="53251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90152" y="461174"/>
            <a:ext cx="8948917" cy="6355724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Great Depression Generation</a:t>
            </a:r>
          </a:p>
          <a:p>
            <a:pPr lvl="1">
              <a:defRPr/>
            </a:pPr>
            <a:r>
              <a:rPr lang="en-US" sz="3600" dirty="0" smtClean="0">
                <a:solidFill>
                  <a:srgbClr val="C00000"/>
                </a:solidFill>
              </a:rPr>
              <a:t>Family finances </a:t>
            </a:r>
            <a:r>
              <a:rPr lang="en-US" sz="3600" dirty="0" smtClean="0">
                <a:solidFill>
                  <a:srgbClr val="C00000"/>
                </a:solidFill>
              </a:rPr>
              <a:t>  </a:t>
            </a:r>
            <a:endParaRPr lang="en-US" sz="3600" dirty="0" smtClean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sz="3600" dirty="0" smtClean="0">
                <a:solidFill>
                  <a:srgbClr val="C00000"/>
                </a:solidFill>
              </a:rPr>
              <a:t>Father-authority </a:t>
            </a:r>
            <a:r>
              <a:rPr lang="en-US" sz="3600" dirty="0" smtClean="0">
                <a:solidFill>
                  <a:srgbClr val="C00000"/>
                </a:solidFill>
              </a:rPr>
              <a:t>  </a:t>
            </a:r>
            <a:endParaRPr lang="en-US" sz="3600" dirty="0" smtClean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sz="3600" dirty="0" smtClean="0">
                <a:solidFill>
                  <a:srgbClr val="C00000"/>
                </a:solidFill>
              </a:rPr>
              <a:t>Divorce-rate </a:t>
            </a:r>
            <a:r>
              <a:rPr lang="en-US" sz="3600" dirty="0" smtClean="0">
                <a:solidFill>
                  <a:srgbClr val="C00000"/>
                </a:solidFill>
              </a:rPr>
              <a:t>  </a:t>
            </a:r>
            <a:endParaRPr lang="en-US" sz="3600" dirty="0" smtClean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sz="3600" dirty="0" smtClean="0">
                <a:solidFill>
                  <a:srgbClr val="C00000"/>
                </a:solidFill>
              </a:rPr>
              <a:t>Marriage &amp; childbearing </a:t>
            </a:r>
            <a:r>
              <a:rPr lang="en-US" sz="3600" dirty="0" smtClean="0">
                <a:solidFill>
                  <a:srgbClr val="C00000"/>
                </a:solidFill>
              </a:rPr>
              <a:t>  </a:t>
            </a:r>
          </a:p>
          <a:p>
            <a:pPr lvl="1">
              <a:defRPr/>
            </a:pPr>
            <a:r>
              <a:rPr lang="en-US" sz="3600" dirty="0" smtClean="0">
                <a:solidFill>
                  <a:srgbClr val="C00000"/>
                </a:solidFill>
              </a:rPr>
              <a:t>Children help/work</a:t>
            </a:r>
          </a:p>
          <a:p>
            <a:r>
              <a:rPr lang="en-US" altLang="en-US" sz="3600" b="1" dirty="0" smtClean="0">
                <a:solidFill>
                  <a:srgbClr val="0070C0"/>
                </a:solidFill>
              </a:rPr>
              <a:t>Baby </a:t>
            </a:r>
            <a:r>
              <a:rPr lang="en-US" altLang="en-US" sz="3600" b="1" dirty="0" smtClean="0">
                <a:solidFill>
                  <a:srgbClr val="0070C0"/>
                </a:solidFill>
              </a:rPr>
              <a:t>Boom Generation</a:t>
            </a:r>
          </a:p>
          <a:p>
            <a:pPr lvl="1"/>
            <a:r>
              <a:rPr lang="en-US" altLang="en-US" sz="3600" dirty="0" smtClean="0">
                <a:solidFill>
                  <a:srgbClr val="0070C0"/>
                </a:solidFill>
              </a:rPr>
              <a:t>Renewed focus  </a:t>
            </a:r>
            <a:r>
              <a:rPr lang="en-US" altLang="en-US" sz="3600" dirty="0" smtClean="0">
                <a:solidFill>
                  <a:srgbClr val="0070C0"/>
                </a:solidFill>
              </a:rPr>
              <a:t>  </a:t>
            </a:r>
            <a:endParaRPr lang="en-US" altLang="en-US" sz="3600" dirty="0" smtClean="0">
              <a:solidFill>
                <a:srgbClr val="0070C0"/>
              </a:solidFill>
            </a:endParaRPr>
          </a:p>
          <a:p>
            <a:pPr lvl="1"/>
            <a:r>
              <a:rPr lang="en-US" altLang="en-US" sz="3600" dirty="0" smtClean="0">
                <a:solidFill>
                  <a:srgbClr val="0070C0"/>
                </a:solidFill>
              </a:rPr>
              <a:t>“Highpoint” </a:t>
            </a:r>
            <a:r>
              <a:rPr lang="en-US" altLang="en-US" sz="3600" dirty="0">
                <a:solidFill>
                  <a:srgbClr val="0070C0"/>
                </a:solidFill>
              </a:rPr>
              <a:t>of breadwinner-homemaker </a:t>
            </a:r>
            <a:r>
              <a:rPr lang="en-US" altLang="en-US" sz="3600" dirty="0" smtClean="0">
                <a:solidFill>
                  <a:srgbClr val="0070C0"/>
                </a:solidFill>
              </a:rPr>
              <a:t>“model”</a:t>
            </a:r>
            <a:endParaRPr lang="en-US" altLang="en-US" sz="3600" dirty="0">
              <a:solidFill>
                <a:srgbClr val="0070C0"/>
              </a:solidFill>
            </a:endParaRPr>
          </a:p>
          <a:p>
            <a:pPr lvl="1"/>
            <a:r>
              <a:rPr lang="en-US" altLang="en-US" sz="3600" dirty="0">
                <a:solidFill>
                  <a:srgbClr val="0070C0"/>
                </a:solidFill>
              </a:rPr>
              <a:t>Not </a:t>
            </a:r>
            <a:r>
              <a:rPr lang="en-US" altLang="en-US" sz="3600" dirty="0" smtClean="0">
                <a:solidFill>
                  <a:srgbClr val="0070C0"/>
                </a:solidFill>
              </a:rPr>
              <a:t>really “</a:t>
            </a:r>
            <a:r>
              <a:rPr lang="en-US" altLang="en-US" sz="3600" dirty="0">
                <a:solidFill>
                  <a:srgbClr val="0070C0"/>
                </a:solidFill>
              </a:rPr>
              <a:t>traditional family”</a:t>
            </a:r>
          </a:p>
          <a:p>
            <a:pPr lvl="1"/>
            <a:r>
              <a:rPr lang="en-US" altLang="en-US" sz="3600" dirty="0">
                <a:solidFill>
                  <a:srgbClr val="0070C0"/>
                </a:solidFill>
              </a:rPr>
              <a:t>Faded </a:t>
            </a:r>
            <a:r>
              <a:rPr lang="en-US" altLang="en-US" sz="3600" dirty="0" smtClean="0">
                <a:solidFill>
                  <a:srgbClr val="0070C0"/>
                </a:solidFill>
              </a:rPr>
              <a:t>quickly</a:t>
            </a:r>
          </a:p>
          <a:p>
            <a:r>
              <a:rPr lang="en-US" altLang="en-US" sz="3600" b="1" dirty="0" smtClean="0">
                <a:solidFill>
                  <a:srgbClr val="7030A0"/>
                </a:solidFill>
              </a:rPr>
              <a:t>1960s-Beyond</a:t>
            </a:r>
          </a:p>
          <a:p>
            <a:pPr lvl="1"/>
            <a:r>
              <a:rPr lang="en-US" altLang="en-US" sz="3600" dirty="0" smtClean="0">
                <a:solidFill>
                  <a:srgbClr val="7030A0"/>
                </a:solidFill>
              </a:rPr>
              <a:t>Birthrate </a:t>
            </a:r>
            <a:r>
              <a:rPr lang="en-US" altLang="en-US" sz="3600" dirty="0" smtClean="0">
                <a:solidFill>
                  <a:srgbClr val="7030A0"/>
                </a:solidFill>
              </a:rPr>
              <a:t>  </a:t>
            </a:r>
            <a:endParaRPr lang="en-US" altLang="en-US" sz="3600" dirty="0" smtClean="0">
              <a:solidFill>
                <a:srgbClr val="7030A0"/>
              </a:solidFill>
            </a:endParaRPr>
          </a:p>
          <a:p>
            <a:pPr lvl="1"/>
            <a:r>
              <a:rPr lang="en-US" altLang="en-US" sz="3600" dirty="0" smtClean="0">
                <a:solidFill>
                  <a:srgbClr val="7030A0"/>
                </a:solidFill>
              </a:rPr>
              <a:t>Married </a:t>
            </a:r>
            <a:r>
              <a:rPr lang="en-US" altLang="en-US" sz="3600" dirty="0" smtClean="0">
                <a:solidFill>
                  <a:srgbClr val="7030A0"/>
                </a:solidFill>
              </a:rPr>
              <a:t>  </a:t>
            </a:r>
            <a:endParaRPr lang="en-US" altLang="en-US" sz="3600" dirty="0" smtClean="0">
              <a:solidFill>
                <a:srgbClr val="7030A0"/>
              </a:solidFill>
            </a:endParaRPr>
          </a:p>
          <a:p>
            <a:pPr lvl="1"/>
            <a:r>
              <a:rPr lang="en-US" altLang="en-US" sz="3600" dirty="0" smtClean="0">
                <a:solidFill>
                  <a:srgbClr val="7030A0"/>
                </a:solidFill>
              </a:rPr>
              <a:t>Divorce-rate doubles 1960s–70s</a:t>
            </a:r>
          </a:p>
          <a:p>
            <a:pPr lvl="1"/>
            <a:r>
              <a:rPr lang="en-US" altLang="en-US" sz="3600" dirty="0" smtClean="0">
                <a:solidFill>
                  <a:srgbClr val="7030A0"/>
                </a:solidFill>
              </a:rPr>
              <a:t>Emergence of </a:t>
            </a:r>
            <a:r>
              <a:rPr lang="en-US" altLang="en-US" sz="3600" dirty="0" smtClean="0">
                <a:solidFill>
                  <a:srgbClr val="7030A0"/>
                </a:solidFill>
              </a:rPr>
              <a:t>  </a:t>
            </a:r>
            <a:endParaRPr lang="en-US" altLang="en-US" sz="3600" dirty="0" smtClean="0">
              <a:solidFill>
                <a:srgbClr val="7030A0"/>
              </a:solidFill>
            </a:endParaRPr>
          </a:p>
          <a:p>
            <a:pPr lvl="1"/>
            <a:r>
              <a:rPr lang="en-US" altLang="en-US" sz="3600" dirty="0" smtClean="0">
                <a:solidFill>
                  <a:srgbClr val="7030A0"/>
                </a:solidFill>
              </a:rPr>
              <a:t>Children delayed </a:t>
            </a:r>
            <a:r>
              <a:rPr lang="en-US" altLang="en-US" sz="3600" dirty="0" smtClean="0">
                <a:solidFill>
                  <a:srgbClr val="7030A0"/>
                </a:solidFill>
              </a:rPr>
              <a:t>  </a:t>
            </a:r>
            <a:endParaRPr lang="en-US" altLang="en-US" sz="3600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en-US" altLang="en-US" sz="3600" dirty="0"/>
          </a:p>
          <a:p>
            <a:pPr lvl="1">
              <a:defRPr/>
            </a:pPr>
            <a:endParaRPr lang="en-US" sz="1050" dirty="0" smtClean="0"/>
          </a:p>
          <a:p>
            <a:pPr eaLnBrk="1" hangingPunct="1">
              <a:defRPr/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411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32197"/>
            <a:ext cx="9144000" cy="585989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L</a:t>
            </a:r>
            <a:r>
              <a:rPr lang="en-US" sz="3600" dirty="0" smtClean="0"/>
              <a:t>ife-course perspective on 20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 social change</a:t>
            </a:r>
          </a:p>
        </p:txBody>
      </p:sp>
      <p:sp>
        <p:nvSpPr>
          <p:cNvPr id="69635" name="Slide Number Placeholder 1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2B497B4-099C-42C2-ACFC-C6DB4429D4B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72" y="618186"/>
            <a:ext cx="8874617" cy="610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70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b/b8/Families_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63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3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393</Words>
  <Application>Microsoft Office PowerPoint</Application>
  <PresentationFormat>On-screen Show (4:3)</PresentationFormat>
  <Paragraphs>110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Comic Sans MS</vt:lpstr>
      <vt:lpstr>Monotype Sorts</vt:lpstr>
      <vt:lpstr>Times New Roman</vt:lpstr>
      <vt:lpstr>Wingdings</vt:lpstr>
      <vt:lpstr>Wingdings 3</vt:lpstr>
      <vt:lpstr>Office Theme</vt:lpstr>
      <vt:lpstr>To Know from Coontz (2000)</vt:lpstr>
      <vt:lpstr>PowerPoint Presentation</vt:lpstr>
      <vt:lpstr>Historical Record</vt:lpstr>
      <vt:lpstr>Primacy of Public Families (U.S.-Euro colonies)</vt:lpstr>
      <vt:lpstr>19th Century Families</vt:lpstr>
      <vt:lpstr>Rise of “Private” Family (1900-1990s)</vt:lpstr>
      <vt:lpstr>Recent distinct “group” trends</vt:lpstr>
      <vt:lpstr>Life-course perspective on 20th century social change</vt:lpstr>
      <vt:lpstr>PowerPoint Presentation</vt:lpstr>
      <vt:lpstr>Transition over time…</vt:lpstr>
      <vt:lpstr>Myths Activity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Eckstein</dc:creator>
  <cp:lastModifiedBy>Jessica Eckstein</cp:lastModifiedBy>
  <cp:revision>22</cp:revision>
  <dcterms:created xsi:type="dcterms:W3CDTF">2015-01-08T22:17:20Z</dcterms:created>
  <dcterms:modified xsi:type="dcterms:W3CDTF">2017-01-19T16:24:14Z</dcterms:modified>
</cp:coreProperties>
</file>